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1"/>
  </p:notesMasterIdLst>
  <p:sldIdLst>
    <p:sldId id="256" r:id="rId2"/>
    <p:sldId id="257" r:id="rId3"/>
    <p:sldId id="258" r:id="rId4"/>
    <p:sldId id="294" r:id="rId5"/>
    <p:sldId id="259" r:id="rId6"/>
    <p:sldId id="261" r:id="rId7"/>
    <p:sldId id="260" r:id="rId8"/>
    <p:sldId id="264" r:id="rId9"/>
    <p:sldId id="266" r:id="rId10"/>
    <p:sldId id="267" r:id="rId11"/>
    <p:sldId id="265" r:id="rId12"/>
    <p:sldId id="268" r:id="rId13"/>
    <p:sldId id="269" r:id="rId14"/>
    <p:sldId id="274" r:id="rId15"/>
    <p:sldId id="275" r:id="rId16"/>
    <p:sldId id="270" r:id="rId17"/>
    <p:sldId id="276" r:id="rId18"/>
    <p:sldId id="291" r:id="rId19"/>
    <p:sldId id="284" r:id="rId20"/>
    <p:sldId id="280" r:id="rId21"/>
    <p:sldId id="295" r:id="rId22"/>
    <p:sldId id="296" r:id="rId23"/>
    <p:sldId id="289" r:id="rId24"/>
    <p:sldId id="302" r:id="rId25"/>
    <p:sldId id="283" r:id="rId26"/>
    <p:sldId id="288" r:id="rId27"/>
    <p:sldId id="290" r:id="rId28"/>
    <p:sldId id="287" r:id="rId29"/>
    <p:sldId id="278" r:id="rId30"/>
    <p:sldId id="293" r:id="rId31"/>
    <p:sldId id="292" r:id="rId32"/>
    <p:sldId id="286" r:id="rId33"/>
    <p:sldId id="303" r:id="rId34"/>
    <p:sldId id="305" r:id="rId35"/>
    <p:sldId id="307" r:id="rId36"/>
    <p:sldId id="308" r:id="rId37"/>
    <p:sldId id="310" r:id="rId38"/>
    <p:sldId id="309" r:id="rId39"/>
    <p:sldId id="282"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402" autoAdjust="0"/>
  </p:normalViewPr>
  <p:slideViewPr>
    <p:cSldViewPr snapToGrid="0">
      <p:cViewPr varScale="1">
        <p:scale>
          <a:sx n="47" d="100"/>
          <a:sy n="47" d="100"/>
        </p:scale>
        <p:origin x="2035" y="53"/>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gif>
</file>

<file path=ppt/media/image10.png>
</file>

<file path=ppt/media/image11.png>
</file>

<file path=ppt/media/image12.jpeg>
</file>

<file path=ppt/media/image13.jpe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gif>
</file>

<file path=ppt/media/image36.jpeg>
</file>

<file path=ppt/media/image37.gif>
</file>

<file path=ppt/media/image38.png>
</file>

<file path=ppt/media/image39.png>
</file>

<file path=ppt/media/image4.jpeg>
</file>

<file path=ppt/media/image40.png>
</file>

<file path=ppt/media/image41.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9056FE-CBB7-4011-A6E6-37E464A56E38}" type="datetimeFigureOut">
              <a:rPr lang="en-US" smtClean="0"/>
              <a:t>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C668CA-2427-48C8-B1E8-367F4E7817BD}" type="slidenum">
              <a:rPr lang="en-US" smtClean="0"/>
              <a:t>‹#›</a:t>
            </a:fld>
            <a:endParaRPr lang="en-US"/>
          </a:p>
        </p:txBody>
      </p:sp>
    </p:spTree>
    <p:extLst>
      <p:ext uri="{BB962C8B-B14F-4D97-AF65-F5344CB8AC3E}">
        <p14:creationId xmlns:p14="http://schemas.microsoft.com/office/powerpoint/2010/main" val="20021466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electronic circuit is circular. Batteries have a negative and a positive. For things to work there must be a loop positive to negative.</a:t>
            </a:r>
          </a:p>
        </p:txBody>
      </p:sp>
      <p:sp>
        <p:nvSpPr>
          <p:cNvPr id="4" name="Slide Number Placeholder 3"/>
          <p:cNvSpPr>
            <a:spLocks noGrp="1"/>
          </p:cNvSpPr>
          <p:nvPr>
            <p:ph type="sldNum" sz="quarter" idx="5"/>
          </p:nvPr>
        </p:nvSpPr>
        <p:spPr/>
        <p:txBody>
          <a:bodyPr/>
          <a:lstStyle/>
          <a:p>
            <a:fld id="{01C668CA-2427-48C8-B1E8-367F4E7817BD}" type="slidenum">
              <a:rPr lang="en-US" smtClean="0"/>
              <a:t>7</a:t>
            </a:fld>
            <a:endParaRPr lang="en-US"/>
          </a:p>
        </p:txBody>
      </p:sp>
    </p:spTree>
    <p:extLst>
      <p:ext uri="{BB962C8B-B14F-4D97-AF65-F5344CB8AC3E}">
        <p14:creationId xmlns:p14="http://schemas.microsoft.com/office/powerpoint/2010/main" val="34353072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into this circuit I want to highlight the caution on the slide. Electricity can be dangerous. At these voltages and amperage it’s extremely unlikely to be fatal, or even just hurt a little—but you should never get into the habit of letting electricity flow across your heart. </a:t>
            </a:r>
          </a:p>
          <a:p>
            <a:r>
              <a:rPr lang="en-US" dirty="0"/>
              <a:t>Only use one hand to connect the two wires.</a:t>
            </a:r>
          </a:p>
          <a:p>
            <a:endParaRPr lang="en-US" dirty="0"/>
          </a:p>
          <a:p>
            <a:r>
              <a:rPr lang="en-US" dirty="0"/>
              <a:t>We are going to build a circuit that demonstrates the how the resistor can be used as a switch. What better way to do get “hands on” experience with this than with your hand as part of the circuit!</a:t>
            </a:r>
          </a:p>
          <a:p>
            <a:endParaRPr lang="en-US" dirty="0"/>
          </a:p>
          <a:p>
            <a:r>
              <a:rPr lang="en-US" dirty="0"/>
              <a:t>Dry skin has a very high resistance. However it still allows a small current to pass through it. Thus we can use our finger to bridge the gap between the yellow and green wire, or R2 and S1 in the schematic.</a:t>
            </a:r>
          </a:p>
          <a:p>
            <a:endParaRPr lang="en-US" dirty="0"/>
          </a:p>
          <a:p>
            <a:r>
              <a:rPr lang="en-US" dirty="0"/>
              <a:t>Notice the addition of a second loop in the schematic. That’s the trigger loop for the transistor. </a:t>
            </a:r>
          </a:p>
        </p:txBody>
      </p:sp>
      <p:sp>
        <p:nvSpPr>
          <p:cNvPr id="4" name="Slide Number Placeholder 3"/>
          <p:cNvSpPr>
            <a:spLocks noGrp="1"/>
          </p:cNvSpPr>
          <p:nvPr>
            <p:ph type="sldNum" sz="quarter" idx="5"/>
          </p:nvPr>
        </p:nvSpPr>
        <p:spPr/>
        <p:txBody>
          <a:bodyPr/>
          <a:lstStyle/>
          <a:p>
            <a:fld id="{01C668CA-2427-48C8-B1E8-367F4E7817BD}" type="slidenum">
              <a:rPr lang="en-US" smtClean="0"/>
              <a:t>17</a:t>
            </a:fld>
            <a:endParaRPr lang="en-US"/>
          </a:p>
        </p:txBody>
      </p:sp>
    </p:spTree>
    <p:extLst>
      <p:ext uri="{BB962C8B-B14F-4D97-AF65-F5344CB8AC3E}">
        <p14:creationId xmlns:p14="http://schemas.microsoft.com/office/powerpoint/2010/main" val="24476182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circuit we just made can be thought of like a pattern in programming. In this case the pattern is using the transistor to control an independent current. </a:t>
            </a:r>
            <a:br>
              <a:rPr lang="en-US" dirty="0"/>
            </a:br>
            <a:br>
              <a:rPr lang="en-US" dirty="0"/>
            </a:br>
            <a:r>
              <a:rPr lang="en-US" dirty="0"/>
              <a:t>For example say you wanted to control a larger voltage or current from a microcontroller (Arduino) this is how you’d do that for DC circuits.</a:t>
            </a:r>
          </a:p>
          <a:p>
            <a:endParaRPr lang="en-US" dirty="0"/>
          </a:p>
          <a:p>
            <a:r>
              <a:rPr lang="en-US" dirty="0"/>
              <a:t>We won’t be going into more detail here as this course is to get you familiar with basics and direct you to some things to learn on your own which can be done by searching for the title of this slide on your preferred search engine.</a:t>
            </a:r>
          </a:p>
        </p:txBody>
      </p:sp>
      <p:sp>
        <p:nvSpPr>
          <p:cNvPr id="4" name="Slide Number Placeholder 3"/>
          <p:cNvSpPr>
            <a:spLocks noGrp="1"/>
          </p:cNvSpPr>
          <p:nvPr>
            <p:ph type="sldNum" sz="quarter" idx="5"/>
          </p:nvPr>
        </p:nvSpPr>
        <p:spPr/>
        <p:txBody>
          <a:bodyPr/>
          <a:lstStyle/>
          <a:p>
            <a:fld id="{01C668CA-2427-48C8-B1E8-367F4E7817BD}" type="slidenum">
              <a:rPr lang="en-US" smtClean="0"/>
              <a:t>18</a:t>
            </a:fld>
            <a:endParaRPr lang="en-US"/>
          </a:p>
        </p:txBody>
      </p:sp>
    </p:spTree>
    <p:extLst>
      <p:ext uri="{BB962C8B-B14F-4D97-AF65-F5344CB8AC3E}">
        <p14:creationId xmlns:p14="http://schemas.microsoft.com/office/powerpoint/2010/main" val="29099248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Motors:</a:t>
            </a:r>
          </a:p>
          <a:p>
            <a:pPr lvl="1"/>
            <a:r>
              <a:rPr lang="en-US" dirty="0"/>
              <a:t>Collapsing magnetic field cause reverse voltage spikes, destroying components</a:t>
            </a:r>
          </a:p>
          <a:p>
            <a:pPr lvl="1"/>
            <a:r>
              <a:rPr lang="en-US" dirty="0"/>
              <a:t>Diodes only allow one-way voltage. Lookup “flyback diode”</a:t>
            </a:r>
          </a:p>
          <a:p>
            <a:endParaRPr lang="en-US" dirty="0"/>
          </a:p>
        </p:txBody>
      </p:sp>
      <p:sp>
        <p:nvSpPr>
          <p:cNvPr id="4" name="Slide Number Placeholder 3"/>
          <p:cNvSpPr>
            <a:spLocks noGrp="1"/>
          </p:cNvSpPr>
          <p:nvPr>
            <p:ph type="sldNum" sz="quarter" idx="5"/>
          </p:nvPr>
        </p:nvSpPr>
        <p:spPr/>
        <p:txBody>
          <a:bodyPr/>
          <a:lstStyle/>
          <a:p>
            <a:fld id="{01C668CA-2427-48C8-B1E8-367F4E7817BD}" type="slidenum">
              <a:rPr lang="en-US" smtClean="0"/>
              <a:t>19</a:t>
            </a:fld>
            <a:endParaRPr lang="en-US"/>
          </a:p>
        </p:txBody>
      </p:sp>
    </p:spTree>
    <p:extLst>
      <p:ext uri="{BB962C8B-B14F-4D97-AF65-F5344CB8AC3E}">
        <p14:creationId xmlns:p14="http://schemas.microsoft.com/office/powerpoint/2010/main" val="34012906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Circuits can get very complex. However much like in programming where you can import a library to save work, you can include an integrated circuit (IC) to save on complexity. An Integrated circuit is often a black rectangle with metal pins sticking out of it. See the left picture for an example. </a:t>
            </a:r>
          </a:p>
          <a:p>
            <a:endParaRPr lang="en-US" dirty="0"/>
          </a:p>
          <a:p>
            <a:r>
              <a:rPr lang="en-US" dirty="0"/>
              <a:t>The middle image is a block diagram that describes the inner workings of the integrated circuit, but don’t worry this isn’t how you are expected to figure out how to use an IC. For that you use a datasheet. We’ll get back to datasheets later. </a:t>
            </a:r>
          </a:p>
          <a:p>
            <a:endParaRPr lang="en-US" dirty="0"/>
          </a:p>
          <a:p>
            <a:r>
              <a:rPr lang="en-US" dirty="0"/>
              <a:t>The image on the right shows the inner workings of the chip. Even without going into which bits of metal make what components you can get an idea of how complex this circuit really is. You can see that fitting all that into 8 pins saves quite a bit of space.</a:t>
            </a:r>
          </a:p>
          <a:p>
            <a:endParaRPr lang="en-US" dirty="0"/>
          </a:p>
          <a:p>
            <a:r>
              <a:rPr lang="en-US" dirty="0"/>
              <a:t>Pin 1 on </a:t>
            </a:r>
            <a:r>
              <a:rPr lang="en-US" dirty="0" err="1"/>
              <a:t>Ics</a:t>
            </a:r>
            <a:r>
              <a:rPr lang="en-US" dirty="0"/>
              <a:t> have a dot. Count up counter clockwise to find a specific pin.</a:t>
            </a:r>
          </a:p>
        </p:txBody>
      </p:sp>
      <p:sp>
        <p:nvSpPr>
          <p:cNvPr id="4" name="Slide Number Placeholder 3"/>
          <p:cNvSpPr>
            <a:spLocks noGrp="1"/>
          </p:cNvSpPr>
          <p:nvPr>
            <p:ph type="sldNum" sz="quarter" idx="5"/>
          </p:nvPr>
        </p:nvSpPr>
        <p:spPr/>
        <p:txBody>
          <a:bodyPr/>
          <a:lstStyle/>
          <a:p>
            <a:fld id="{01C668CA-2427-48C8-B1E8-367F4E7817BD}" type="slidenum">
              <a:rPr lang="en-US" smtClean="0"/>
              <a:t>25</a:t>
            </a:fld>
            <a:endParaRPr lang="en-US"/>
          </a:p>
        </p:txBody>
      </p:sp>
    </p:spTree>
    <p:extLst>
      <p:ext uri="{BB962C8B-B14F-4D97-AF65-F5344CB8AC3E}">
        <p14:creationId xmlns:p14="http://schemas.microsoft.com/office/powerpoint/2010/main" val="4726139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1. Put the 555 timer with pin 1 on E10 such that the IC crosses the gap in the middle of the breadboard with every pin in a hole.</a:t>
            </a:r>
          </a:p>
          <a:p>
            <a:r>
              <a:rPr lang="en-US" dirty="0"/>
              <a:t>2. Connect the two power rails so that they act as a single power rail (positive to positive, negative to negative)</a:t>
            </a:r>
          </a:p>
          <a:p>
            <a:r>
              <a:rPr lang="en-US" dirty="0"/>
              <a:t>3. Tie pin 1 to ground</a:t>
            </a:r>
          </a:p>
          <a:p>
            <a:r>
              <a:rPr lang="en-US" dirty="0"/>
              <a:t>4. Tie pins 4 and 8 to positive</a:t>
            </a:r>
          </a:p>
          <a:p>
            <a:r>
              <a:rPr lang="en-US" dirty="0"/>
              <a:t>5. Put a 1k resistor between G1 and G5.</a:t>
            </a:r>
          </a:p>
          <a:p>
            <a:r>
              <a:rPr lang="en-US" dirty="0"/>
              <a:t>6. Put a 10k resistor between H5 and H9.</a:t>
            </a:r>
          </a:p>
          <a:p>
            <a:r>
              <a:rPr lang="en-US" dirty="0"/>
              <a:t>7. Tie J1 to positive.</a:t>
            </a:r>
          </a:p>
          <a:p>
            <a:r>
              <a:rPr lang="en-US" dirty="0"/>
              <a:t>8. Tie pin 7 to F5.</a:t>
            </a:r>
          </a:p>
          <a:p>
            <a:r>
              <a:rPr lang="en-US" dirty="0"/>
              <a:t>9. Tie I12 to I9.</a:t>
            </a:r>
          </a:p>
          <a:p>
            <a:r>
              <a:rPr lang="en-US" dirty="0"/>
              <a:t>10. Tie pin 6 to pin 2.</a:t>
            </a:r>
          </a:p>
          <a:p>
            <a:r>
              <a:rPr lang="en-US" dirty="0"/>
              <a:t>11. Put a 10uF electrolytic capacitor between J12 and J14. Remember electrolytics are polarized to be sure the negative strip is in J14.</a:t>
            </a:r>
          </a:p>
          <a:p>
            <a:r>
              <a:rPr lang="en-US" dirty="0"/>
              <a:t>12. Put a ceramic 0.01uF (number code 103 on the coating) capacitor between G13 and G13.</a:t>
            </a:r>
          </a:p>
          <a:p>
            <a:r>
              <a:rPr lang="en-US" dirty="0"/>
              <a:t>13. Tie F14 to ground.</a:t>
            </a:r>
          </a:p>
          <a:p>
            <a:r>
              <a:rPr lang="en-US" dirty="0"/>
              <a:t>14. After all that is done we can link pin 3 to our output. In this case a simple LED circuit as seen on the right. Use a 220 ohm resistor.</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1C668CA-2427-48C8-B1E8-367F4E7817BD}" type="slidenum">
              <a:rPr lang="en-US" smtClean="0"/>
              <a:t>26</a:t>
            </a:fld>
            <a:endParaRPr lang="en-US"/>
          </a:p>
        </p:txBody>
      </p:sp>
    </p:spTree>
    <p:extLst>
      <p:ext uri="{BB962C8B-B14F-4D97-AF65-F5344CB8AC3E}">
        <p14:creationId xmlns:p14="http://schemas.microsoft.com/office/powerpoint/2010/main" val="23906698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555 timer has multiple operating modes. One of these is astable, which we just used. This type of circuit is also called an “astable multivibrator”. </a:t>
            </a:r>
          </a:p>
          <a:p>
            <a:endParaRPr lang="en-US" dirty="0"/>
          </a:p>
          <a:p>
            <a:r>
              <a:rPr lang="en-US" dirty="0"/>
              <a:t>The other two types are monostable and bistable. </a:t>
            </a:r>
          </a:p>
          <a:p>
            <a:endParaRPr lang="en-US" dirty="0"/>
          </a:p>
          <a:p>
            <a:r>
              <a:rPr lang="en-US" dirty="0"/>
              <a:t>In monostable you can use an external trigger to send an output for X amount of time.</a:t>
            </a:r>
          </a:p>
          <a:p>
            <a:r>
              <a:rPr lang="en-US" dirty="0"/>
              <a:t>In bistable you can set the output to be either on or off with a voltage pulse. This differs from a switch which has to maintain the desired voltage.</a:t>
            </a:r>
          </a:p>
          <a:p>
            <a:endParaRPr lang="en-US" dirty="0"/>
          </a:p>
          <a:p>
            <a:r>
              <a:rPr lang="en-US" dirty="0"/>
              <a:t>As for understanding how the 555 works and how to use it, along with other ICs you can lookup the “${IC number} datasheet”. There’s often a section on that describes common use cases for that IC.</a:t>
            </a:r>
          </a:p>
          <a:p>
            <a:endParaRPr lang="en-US" dirty="0"/>
          </a:p>
          <a:p>
            <a:r>
              <a:rPr lang="en-US" dirty="0"/>
              <a:t>But what about changing how long or often the LED lights up? That is a result of the voltage divider pattern between the trigger and threshold pins or the capacitor/resistor</a:t>
            </a:r>
          </a:p>
          <a:p>
            <a:endParaRPr lang="en-US" dirty="0"/>
          </a:p>
          <a:p>
            <a:r>
              <a:rPr lang="en-US" dirty="0"/>
              <a:t>This project used a voltage divider pattern which we will discuss more in next slide.</a:t>
            </a:r>
          </a:p>
          <a:p>
            <a:endParaRPr lang="en-US" dirty="0"/>
          </a:p>
          <a:p>
            <a:endParaRPr lang="en-US" dirty="0"/>
          </a:p>
          <a:p>
            <a:endParaRPr lang="en-US" dirty="0"/>
          </a:p>
          <a:p>
            <a:r>
              <a:rPr lang="en-US" dirty="0"/>
              <a:t>https://www.555-timer-circuits.com/operating-modes.html</a:t>
            </a:r>
          </a:p>
        </p:txBody>
      </p:sp>
      <p:sp>
        <p:nvSpPr>
          <p:cNvPr id="4" name="Slide Number Placeholder 3"/>
          <p:cNvSpPr>
            <a:spLocks noGrp="1"/>
          </p:cNvSpPr>
          <p:nvPr>
            <p:ph type="sldNum" sz="quarter" idx="5"/>
          </p:nvPr>
        </p:nvSpPr>
        <p:spPr/>
        <p:txBody>
          <a:bodyPr/>
          <a:lstStyle/>
          <a:p>
            <a:fld id="{01C668CA-2427-48C8-B1E8-367F4E7817BD}" type="slidenum">
              <a:rPr lang="en-US" smtClean="0"/>
              <a:t>27</a:t>
            </a:fld>
            <a:endParaRPr lang="en-US"/>
          </a:p>
        </p:txBody>
      </p:sp>
    </p:spTree>
    <p:extLst>
      <p:ext uri="{BB962C8B-B14F-4D97-AF65-F5344CB8AC3E}">
        <p14:creationId xmlns:p14="http://schemas.microsoft.com/office/powerpoint/2010/main" val="9875526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voltage divider is two resistors in series (one after the other) that can be used to generate a lower voltage in the middle than what is fed in at input. The resulting voltage between the resistors depends on the value of both resistors. </a:t>
            </a:r>
          </a:p>
          <a:p>
            <a:endParaRPr lang="en-US" dirty="0"/>
          </a:p>
          <a:p>
            <a:r>
              <a:rPr lang="en-US" dirty="0"/>
              <a:t>We won’t be going into more detail here as this course is to get you familiar with basics and direct you to some things to learn on your own which can be done by searching for the title of this slide on your preferred search engine.</a:t>
            </a:r>
          </a:p>
        </p:txBody>
      </p:sp>
      <p:sp>
        <p:nvSpPr>
          <p:cNvPr id="4" name="Slide Number Placeholder 3"/>
          <p:cNvSpPr>
            <a:spLocks noGrp="1"/>
          </p:cNvSpPr>
          <p:nvPr>
            <p:ph type="sldNum" sz="quarter" idx="5"/>
          </p:nvPr>
        </p:nvSpPr>
        <p:spPr/>
        <p:txBody>
          <a:bodyPr/>
          <a:lstStyle/>
          <a:p>
            <a:fld id="{01C668CA-2427-48C8-B1E8-367F4E7817BD}" type="slidenum">
              <a:rPr lang="en-US" smtClean="0"/>
              <a:t>28</a:t>
            </a:fld>
            <a:endParaRPr lang="en-US"/>
          </a:p>
        </p:txBody>
      </p:sp>
    </p:spTree>
    <p:extLst>
      <p:ext uri="{BB962C8B-B14F-4D97-AF65-F5344CB8AC3E}">
        <p14:creationId xmlns:p14="http://schemas.microsoft.com/office/powerpoint/2010/main" val="19971918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Remove the output circuit that is the LED and resistor on the bottom right.</a:t>
            </a:r>
          </a:p>
          <a:p>
            <a:pPr marL="228600" indent="-228600">
              <a:buAutoNum type="arabicPeriod"/>
            </a:pPr>
            <a:r>
              <a:rPr lang="en-US" dirty="0"/>
              <a:t>Replace the top electrolytic capacitor with 0.01uF</a:t>
            </a:r>
          </a:p>
          <a:p>
            <a:pPr marL="228600" indent="-228600">
              <a:buAutoNum type="arabicPeriod"/>
            </a:pPr>
            <a:r>
              <a:rPr lang="en-US" dirty="0"/>
              <a:t>Put a 1 </a:t>
            </a:r>
            <a:r>
              <a:rPr lang="en-US" dirty="0" err="1"/>
              <a:t>nF</a:t>
            </a:r>
            <a:r>
              <a:rPr lang="en-US" dirty="0"/>
              <a:t> capacitor </a:t>
            </a:r>
          </a:p>
          <a:p>
            <a:pPr marL="228600" indent="-228600">
              <a:buAutoNum type="arabicPeriod"/>
            </a:pPr>
            <a:r>
              <a:rPr lang="en-US" dirty="0"/>
              <a:t>Put a button between the </a:t>
            </a:r>
          </a:p>
        </p:txBody>
      </p:sp>
      <p:sp>
        <p:nvSpPr>
          <p:cNvPr id="4" name="Slide Number Placeholder 3"/>
          <p:cNvSpPr>
            <a:spLocks noGrp="1"/>
          </p:cNvSpPr>
          <p:nvPr>
            <p:ph type="sldNum" sz="quarter" idx="5"/>
          </p:nvPr>
        </p:nvSpPr>
        <p:spPr/>
        <p:txBody>
          <a:bodyPr/>
          <a:lstStyle/>
          <a:p>
            <a:fld id="{01C668CA-2427-48C8-B1E8-367F4E7817BD}" type="slidenum">
              <a:rPr lang="en-US" smtClean="0"/>
              <a:t>29</a:t>
            </a:fld>
            <a:endParaRPr lang="en-US"/>
          </a:p>
        </p:txBody>
      </p:sp>
    </p:spTree>
    <p:extLst>
      <p:ext uri="{BB962C8B-B14F-4D97-AF65-F5344CB8AC3E}">
        <p14:creationId xmlns:p14="http://schemas.microsoft.com/office/powerpoint/2010/main" val="3987070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made some noise. How? </a:t>
            </a:r>
          </a:p>
          <a:p>
            <a:endParaRPr lang="en-US" dirty="0"/>
          </a:p>
          <a:p>
            <a:r>
              <a:rPr lang="en-US" dirty="0"/>
              <a:t>The 555 timer produces a high or low voltage on it’s output. Depending on how quickly this happens you’ll have more time with power “on” than “off”. However you can’t feed this directly to a speaker. Sound isn’t square. Sound is wavey. If we remember from our earlier circuit using resistors, buttons, and capacitors, we can recall that the LED would brighten or dim depending on how long we pressed the button. That button was charging the capacitor which turned the “on or off” pulse into smoother voltage curves. </a:t>
            </a:r>
          </a:p>
          <a:p>
            <a:endParaRPr lang="en-US" dirty="0"/>
          </a:p>
          <a:p>
            <a:r>
              <a:rPr lang="en-US" dirty="0"/>
              <a:t>If you do that quickly enough you can get into the range of human hearing. Pipe that into a speaker and you get sound!</a:t>
            </a:r>
          </a:p>
        </p:txBody>
      </p:sp>
      <p:sp>
        <p:nvSpPr>
          <p:cNvPr id="4" name="Slide Number Placeholder 3"/>
          <p:cNvSpPr>
            <a:spLocks noGrp="1"/>
          </p:cNvSpPr>
          <p:nvPr>
            <p:ph type="sldNum" sz="quarter" idx="5"/>
          </p:nvPr>
        </p:nvSpPr>
        <p:spPr/>
        <p:txBody>
          <a:bodyPr/>
          <a:lstStyle/>
          <a:p>
            <a:fld id="{01C668CA-2427-48C8-B1E8-367F4E7817BD}" type="slidenum">
              <a:rPr lang="en-US" smtClean="0"/>
              <a:t>30</a:t>
            </a:fld>
            <a:endParaRPr lang="en-US"/>
          </a:p>
        </p:txBody>
      </p:sp>
    </p:spTree>
    <p:extLst>
      <p:ext uri="{BB962C8B-B14F-4D97-AF65-F5344CB8AC3E}">
        <p14:creationId xmlns:p14="http://schemas.microsoft.com/office/powerpoint/2010/main" val="3608112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Remove the 2</a:t>
            </a:r>
            <a:r>
              <a:rPr lang="en-US" baseline="30000" dirty="0"/>
              <a:t>nd</a:t>
            </a:r>
            <a:r>
              <a:rPr lang="en-US" dirty="0"/>
              <a:t> resistor at the top of the breadboard. </a:t>
            </a:r>
          </a:p>
          <a:p>
            <a:r>
              <a:rPr lang="en-US" dirty="0"/>
              <a:t>Put the </a:t>
            </a:r>
            <a:r>
              <a:rPr lang="en-US" dirty="0" err="1"/>
              <a:t>trimpot</a:t>
            </a:r>
            <a:r>
              <a:rPr lang="en-US" dirty="0"/>
              <a:t> on the board with leftmost pin on the 1</a:t>
            </a:r>
            <a:r>
              <a:rPr lang="en-US" baseline="30000" dirty="0"/>
              <a:t>st</a:t>
            </a:r>
            <a:r>
              <a:rPr lang="en-US" dirty="0"/>
              <a:t> </a:t>
            </a:r>
            <a:r>
              <a:rPr lang="en-US" dirty="0" err="1"/>
              <a:t>resitor’s</a:t>
            </a:r>
            <a:r>
              <a:rPr lang="en-US" dirty="0"/>
              <a:t> output. </a:t>
            </a:r>
          </a:p>
          <a:p>
            <a:r>
              <a:rPr lang="en-US" dirty="0"/>
              <a:t>Move the connection that was going from the electrolytic capacitor to the resistor to the middle pin on the </a:t>
            </a:r>
            <a:r>
              <a:rPr lang="en-US" dirty="0" err="1"/>
              <a:t>trimpot</a:t>
            </a:r>
            <a:r>
              <a:rPr lang="en-US" dirty="0"/>
              <a:t>.</a:t>
            </a:r>
          </a:p>
          <a:p>
            <a:r>
              <a:rPr lang="en-US" dirty="0"/>
              <a:t>Connect the rightmost pin of the </a:t>
            </a:r>
            <a:r>
              <a:rPr lang="en-US" dirty="0" err="1"/>
              <a:t>trimpot</a:t>
            </a:r>
            <a:r>
              <a:rPr lang="en-US" dirty="0"/>
              <a:t> to ground.</a:t>
            </a:r>
          </a:p>
          <a:p>
            <a:endParaRPr lang="en-US" dirty="0"/>
          </a:p>
          <a:p>
            <a:r>
              <a:rPr lang="en-US" dirty="0"/>
              <a:t>Why do you think we connected the output to the middle pin? What pattern did we recently view that had 3 legs and 2 resistors?</a:t>
            </a:r>
          </a:p>
          <a:p>
            <a:endParaRPr lang="en-US" dirty="0"/>
          </a:p>
          <a:p>
            <a:r>
              <a:rPr lang="en-US" dirty="0"/>
              <a:t>When ready push the button for tone</a:t>
            </a:r>
          </a:p>
          <a:p>
            <a:endParaRPr lang="en-US" dirty="0"/>
          </a:p>
        </p:txBody>
      </p:sp>
      <p:sp>
        <p:nvSpPr>
          <p:cNvPr id="4" name="Slide Number Placeholder 3"/>
          <p:cNvSpPr>
            <a:spLocks noGrp="1"/>
          </p:cNvSpPr>
          <p:nvPr>
            <p:ph type="sldNum" sz="quarter" idx="5"/>
          </p:nvPr>
        </p:nvSpPr>
        <p:spPr/>
        <p:txBody>
          <a:bodyPr/>
          <a:lstStyle/>
          <a:p>
            <a:fld id="{01C668CA-2427-48C8-B1E8-367F4E7817BD}" type="slidenum">
              <a:rPr lang="en-US" smtClean="0"/>
              <a:t>31</a:t>
            </a:fld>
            <a:endParaRPr lang="en-US"/>
          </a:p>
        </p:txBody>
      </p:sp>
    </p:spTree>
    <p:extLst>
      <p:ext uri="{BB962C8B-B14F-4D97-AF65-F5344CB8AC3E}">
        <p14:creationId xmlns:p14="http://schemas.microsoft.com/office/powerpoint/2010/main" val="23612187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know the ohm value of a resistor you can look at the color bands or use a </a:t>
            </a:r>
            <a:r>
              <a:rPr lang="en-US" dirty="0" err="1"/>
              <a:t>mutimeter</a:t>
            </a:r>
            <a:r>
              <a:rPr lang="en-US" dirty="0"/>
              <a:t>. However, digital multimeters are simple to use and much quicker. Set a multimeter to the ohm (</a:t>
            </a:r>
            <a:r>
              <a:rPr lang="el-GR" b="0" i="0" dirty="0">
                <a:solidFill>
                  <a:srgbClr val="202124"/>
                </a:solidFill>
                <a:effectLst/>
                <a:latin typeface="Roboto" panose="020B0604020202020204" pitchFamily="2" charset="0"/>
              </a:rPr>
              <a:t>Ω</a:t>
            </a:r>
            <a:r>
              <a:rPr lang="en-US" dirty="0"/>
              <a:t>) setting and hold one probe of the multimeter to one lead of the resistor, and the other lead to the other end of the resistor. Don’t let the metal from the two ends of the resistor cross or your reading will be 0. Look at the multimeter and it will show you what the value of the resistor is. It may be a little off—but it’s within tolerance!</a:t>
            </a:r>
          </a:p>
          <a:p>
            <a:endParaRPr lang="en-US" dirty="0"/>
          </a:p>
          <a:p>
            <a:r>
              <a:rPr lang="en-US" dirty="0"/>
              <a:t>The schematic symbol for a resistor is a rectangular box or a sharp tooth squiggly line</a:t>
            </a:r>
          </a:p>
        </p:txBody>
      </p:sp>
      <p:sp>
        <p:nvSpPr>
          <p:cNvPr id="4" name="Slide Number Placeholder 3"/>
          <p:cNvSpPr>
            <a:spLocks noGrp="1"/>
          </p:cNvSpPr>
          <p:nvPr>
            <p:ph type="sldNum" sz="quarter" idx="5"/>
          </p:nvPr>
        </p:nvSpPr>
        <p:spPr/>
        <p:txBody>
          <a:bodyPr/>
          <a:lstStyle/>
          <a:p>
            <a:fld id="{01C668CA-2427-48C8-B1E8-367F4E7817BD}" type="slidenum">
              <a:rPr lang="en-US" smtClean="0"/>
              <a:t>9</a:t>
            </a:fld>
            <a:endParaRPr lang="en-US"/>
          </a:p>
        </p:txBody>
      </p:sp>
    </p:spTree>
    <p:extLst>
      <p:ext uri="{BB962C8B-B14F-4D97-AF65-F5344CB8AC3E}">
        <p14:creationId xmlns:p14="http://schemas.microsoft.com/office/powerpoint/2010/main" val="10476943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668CA-2427-48C8-B1E8-367F4E7817BD}" type="slidenum">
              <a:rPr lang="en-US" smtClean="0"/>
              <a:t>39</a:t>
            </a:fld>
            <a:endParaRPr lang="en-US"/>
          </a:p>
        </p:txBody>
      </p:sp>
    </p:spTree>
    <p:extLst>
      <p:ext uri="{BB962C8B-B14F-4D97-AF65-F5344CB8AC3E}">
        <p14:creationId xmlns:p14="http://schemas.microsoft.com/office/powerpoint/2010/main" val="39846560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schematic symbol is a triangle pointing to a perpendicular line. Arrows point away from the triangle showing it emits light. The positive (longer lead) side is the side that looks like a greater than symbol. The negative side is the side with a line.</a:t>
            </a:r>
          </a:p>
        </p:txBody>
      </p:sp>
      <p:sp>
        <p:nvSpPr>
          <p:cNvPr id="4" name="Slide Number Placeholder 3"/>
          <p:cNvSpPr>
            <a:spLocks noGrp="1"/>
          </p:cNvSpPr>
          <p:nvPr>
            <p:ph type="sldNum" sz="quarter" idx="5"/>
          </p:nvPr>
        </p:nvSpPr>
        <p:spPr/>
        <p:txBody>
          <a:bodyPr/>
          <a:lstStyle/>
          <a:p>
            <a:fld id="{01C668CA-2427-48C8-B1E8-367F4E7817BD}" type="slidenum">
              <a:rPr lang="en-US" smtClean="0"/>
              <a:t>10</a:t>
            </a:fld>
            <a:endParaRPr lang="en-US"/>
          </a:p>
        </p:txBody>
      </p:sp>
    </p:spTree>
    <p:extLst>
      <p:ext uri="{BB962C8B-B14F-4D97-AF65-F5344CB8AC3E}">
        <p14:creationId xmlns:p14="http://schemas.microsoft.com/office/powerpoint/2010/main" val="3831110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left is a schematic. We will follow this schematic to create the physical version on the right. You can plug in the </a:t>
            </a:r>
            <a:r>
              <a:rPr lang="en-US" dirty="0" err="1"/>
              <a:t>Ardunio</a:t>
            </a:r>
            <a:r>
              <a:rPr lang="en-US" dirty="0"/>
              <a:t> (blue board) to USB now but it’s probably best to wait till the end.</a:t>
            </a:r>
          </a:p>
          <a:p>
            <a:endParaRPr lang="en-US" dirty="0"/>
          </a:p>
          <a:p>
            <a:r>
              <a:rPr lang="en-US" dirty="0"/>
              <a:t>Pull out the breadboard and wires from the kit. Connect ‘GND’ to the ‘-’ rail with a black wire. Connect the ‘5v’ output to the ‘+’ rail with a red wire. Find a 220ohm resistor (red, red, brown color bands) and gently but firmly fold the leads CLOSE TO THE RESISTOR to make a “U” shape. Be sure you have a 220 ohm and not a 220k ohm.</a:t>
            </a:r>
          </a:p>
          <a:p>
            <a:endParaRPr lang="en-US" dirty="0"/>
          </a:p>
          <a:p>
            <a:r>
              <a:rPr lang="en-US" dirty="0"/>
              <a:t>Plug one of the leads into hole F5 and the other into hole F9. It doesn’t matter which direction the resistor goes in. If you have trouble putting the leads in then use </a:t>
            </a:r>
            <a:r>
              <a:rPr lang="en-US" dirty="0" err="1"/>
              <a:t>needlenose</a:t>
            </a:r>
            <a:r>
              <a:rPr lang="en-US" dirty="0"/>
              <a:t> pliers to grab the leads and push then in near the board.</a:t>
            </a:r>
          </a:p>
          <a:p>
            <a:endParaRPr lang="en-US" dirty="0"/>
          </a:p>
          <a:p>
            <a:r>
              <a:rPr lang="en-US" dirty="0"/>
              <a:t>Next find an LED (red or otherwise) and notice that one lead is shorter than the other. Put the short lead into hole G9 and the long lead into G10. If you do this backwards then it won’t work, but it’s easily fixed with no permanent damage (this is why breadboards are great for experimenting—there’s no soldering!)</a:t>
            </a:r>
          </a:p>
          <a:p>
            <a:endParaRPr lang="en-US" dirty="0"/>
          </a:p>
          <a:p>
            <a:r>
              <a:rPr lang="en-US" dirty="0"/>
              <a:t>Connect J5 to the negative rail with a black wire and J10 to the positive rail with a red wire. Connect the Arduino to USB to provide power and…</a:t>
            </a:r>
          </a:p>
          <a:p>
            <a:endParaRPr lang="en-US" dirty="0"/>
          </a:p>
          <a:p>
            <a:r>
              <a:rPr lang="en-US" dirty="0"/>
              <a:t>The LED should light up! If it doesn’t then rotate the LED.</a:t>
            </a:r>
          </a:p>
          <a:p>
            <a:endParaRPr lang="en-US" dirty="0"/>
          </a:p>
          <a:p>
            <a:r>
              <a:rPr lang="en-US" dirty="0"/>
              <a:t>Notice how the schematic shows a loop from 5V (the source of positive voltage, also known as VCC) to GND/Ground. This shows that </a:t>
            </a:r>
            <a:r>
              <a:rPr lang="en-US" dirty="0" err="1"/>
              <a:t>CIRcuits</a:t>
            </a:r>
            <a:r>
              <a:rPr lang="en-US" dirty="0"/>
              <a:t> need to be </a:t>
            </a:r>
            <a:r>
              <a:rPr lang="en-US" dirty="0" err="1"/>
              <a:t>CIRcles</a:t>
            </a:r>
            <a:r>
              <a:rPr lang="en-US" dirty="0"/>
              <a:t> between positive and negative points!</a:t>
            </a:r>
          </a:p>
          <a:p>
            <a:endParaRPr lang="en-US" dirty="0"/>
          </a:p>
          <a:p>
            <a:r>
              <a:rPr lang="en-US" dirty="0"/>
              <a:t>https://www.tinkercad.com/things/kJNTD1qz4Sf-hello-world</a:t>
            </a:r>
          </a:p>
        </p:txBody>
      </p:sp>
      <p:sp>
        <p:nvSpPr>
          <p:cNvPr id="4" name="Slide Number Placeholder 3"/>
          <p:cNvSpPr>
            <a:spLocks noGrp="1"/>
          </p:cNvSpPr>
          <p:nvPr>
            <p:ph type="sldNum" sz="quarter" idx="5"/>
          </p:nvPr>
        </p:nvSpPr>
        <p:spPr/>
        <p:txBody>
          <a:bodyPr/>
          <a:lstStyle/>
          <a:p>
            <a:fld id="{01C668CA-2427-48C8-B1E8-367F4E7817BD}" type="slidenum">
              <a:rPr lang="en-US" smtClean="0"/>
              <a:t>11</a:t>
            </a:fld>
            <a:endParaRPr lang="en-US"/>
          </a:p>
        </p:txBody>
      </p:sp>
    </p:spTree>
    <p:extLst>
      <p:ext uri="{BB962C8B-B14F-4D97-AF65-F5344CB8AC3E}">
        <p14:creationId xmlns:p14="http://schemas.microsoft.com/office/powerpoint/2010/main" val="810686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human race is full of people with too much time on their hands. This can be shown with how many unique ways we’ve come up with to get two pieces of metal to touch. We also have a mind boggling amount of symbols to show this too! However the most common symbols are at the bottom of the middle of the slide. Most switch symbols are some variation on those two base symbols.</a:t>
            </a:r>
          </a:p>
          <a:p>
            <a:endParaRPr lang="en-US" dirty="0"/>
          </a:p>
          <a:p>
            <a:r>
              <a:rPr lang="en-US" dirty="0"/>
              <a:t>Switch types can be broken down to a few groups. One of these is a momentary push button, which is what you think of as a typical button. It’s ‘on’ when you push it and only while you push it. This is called single pull single throw. </a:t>
            </a:r>
          </a:p>
          <a:p>
            <a:endParaRPr lang="en-US" dirty="0"/>
          </a:p>
          <a:p>
            <a:r>
              <a:rPr lang="en-US" dirty="0"/>
              <a:t>Generally it’s best to look up what you need if you need more than a simple on/off switch/slider or momentary contact button. </a:t>
            </a:r>
          </a:p>
        </p:txBody>
      </p:sp>
      <p:sp>
        <p:nvSpPr>
          <p:cNvPr id="4" name="Slide Number Placeholder 3"/>
          <p:cNvSpPr>
            <a:spLocks noGrp="1"/>
          </p:cNvSpPr>
          <p:nvPr>
            <p:ph type="sldNum" sz="quarter" idx="5"/>
          </p:nvPr>
        </p:nvSpPr>
        <p:spPr/>
        <p:txBody>
          <a:bodyPr/>
          <a:lstStyle/>
          <a:p>
            <a:fld id="{01C668CA-2427-48C8-B1E8-367F4E7817BD}" type="slidenum">
              <a:rPr lang="en-US" smtClean="0"/>
              <a:t>12</a:t>
            </a:fld>
            <a:endParaRPr lang="en-US"/>
          </a:p>
        </p:txBody>
      </p:sp>
    </p:spTree>
    <p:extLst>
      <p:ext uri="{BB962C8B-B14F-4D97-AF65-F5344CB8AC3E}">
        <p14:creationId xmlns:p14="http://schemas.microsoft.com/office/powerpoint/2010/main" val="475090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668CA-2427-48C8-B1E8-367F4E7817BD}" type="slidenum">
              <a:rPr lang="en-US" smtClean="0"/>
              <a:t>13</a:t>
            </a:fld>
            <a:endParaRPr lang="en-US"/>
          </a:p>
        </p:txBody>
      </p:sp>
    </p:spTree>
    <p:extLst>
      <p:ext uri="{BB962C8B-B14F-4D97-AF65-F5344CB8AC3E}">
        <p14:creationId xmlns:p14="http://schemas.microsoft.com/office/powerpoint/2010/main" val="4911015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Disconnect power to Arduino</a:t>
            </a:r>
          </a:p>
          <a:p>
            <a:r>
              <a:rPr lang="en-US" dirty="0"/>
              <a:t>2. Add capacitor, switch, wires</a:t>
            </a:r>
          </a:p>
          <a:p>
            <a:r>
              <a:rPr lang="en-US" dirty="0"/>
              <a:t>3. Ensure capacitor stipe is negative</a:t>
            </a:r>
          </a:p>
          <a:p>
            <a:pPr marL="0" indent="0">
              <a:buNone/>
            </a:pPr>
            <a:r>
              <a:rPr lang="en-US" dirty="0"/>
              <a:t>4. Power to Arduino, push button.</a:t>
            </a:r>
          </a:p>
          <a:p>
            <a:endParaRPr lang="en-US" dirty="0"/>
          </a:p>
          <a:p>
            <a:r>
              <a:rPr lang="en-US" dirty="0"/>
              <a:t>The LED should light up and slowly fade out. This shows that the capacitor is working as a small battery. It provides high voltage when fully charged and slowly decreases in voltage as it drains. Here’s what’s happening</a:t>
            </a:r>
          </a:p>
          <a:p>
            <a:pPr marL="0" indent="0">
              <a:buNone/>
            </a:pPr>
            <a:endParaRPr lang="en-US" dirty="0"/>
          </a:p>
          <a:p>
            <a:pPr marL="0" indent="0">
              <a:buNone/>
            </a:pPr>
            <a:r>
              <a:rPr lang="en-US" dirty="0"/>
              <a:t>1. Capacitor fills at button push </a:t>
            </a:r>
          </a:p>
          <a:p>
            <a:r>
              <a:rPr lang="en-US" dirty="0"/>
              <a:t>2. Capacitor drains on button release- providing less voltage and current as it drains</a:t>
            </a:r>
          </a:p>
          <a:p>
            <a:r>
              <a:rPr lang="en-US" dirty="0"/>
              <a:t>3. The LED glows bright then slowly dims</a:t>
            </a:r>
          </a:p>
          <a:p>
            <a:endParaRPr lang="en-US" dirty="0"/>
          </a:p>
          <a:p>
            <a:r>
              <a:rPr lang="en-US" dirty="0"/>
              <a:t>Notice that the clean loop that we had from the previous schematic still exists, but is a bit more complicated. It’s still a circle though!</a:t>
            </a:r>
          </a:p>
          <a:p>
            <a:endParaRPr lang="en-US" dirty="0"/>
          </a:p>
          <a:p>
            <a:r>
              <a:rPr lang="en-US" dirty="0"/>
              <a:t>https://www.tinkercad.com/things/4xenQ6Nk2gh-fade-out-pt-1</a:t>
            </a:r>
          </a:p>
        </p:txBody>
      </p:sp>
      <p:sp>
        <p:nvSpPr>
          <p:cNvPr id="4" name="Slide Number Placeholder 3"/>
          <p:cNvSpPr>
            <a:spLocks noGrp="1"/>
          </p:cNvSpPr>
          <p:nvPr>
            <p:ph type="sldNum" sz="quarter" idx="5"/>
          </p:nvPr>
        </p:nvSpPr>
        <p:spPr/>
        <p:txBody>
          <a:bodyPr/>
          <a:lstStyle/>
          <a:p>
            <a:fld id="{01C668CA-2427-48C8-B1E8-367F4E7817BD}" type="slidenum">
              <a:rPr lang="en-US" smtClean="0"/>
              <a:t>14</a:t>
            </a:fld>
            <a:endParaRPr lang="en-US"/>
          </a:p>
        </p:txBody>
      </p:sp>
    </p:spTree>
    <p:extLst>
      <p:ext uri="{BB962C8B-B14F-4D97-AF65-F5344CB8AC3E}">
        <p14:creationId xmlns:p14="http://schemas.microsoft.com/office/powerpoint/2010/main" val="3071423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Replace wire i17-i21 with a 220ohm resistor</a:t>
            </a:r>
          </a:p>
          <a:p>
            <a:endParaRPr lang="en-US" dirty="0"/>
          </a:p>
          <a:p>
            <a:r>
              <a:rPr lang="en-US" dirty="0"/>
              <a:t>Notice that the LED charges up while holding the button. This is because previously there was no limit to the amount of current that could flow into the capacitor. Pushing the button would almost instantly fill the capacitor. Now that there is a resistor “upstream” it takes a while to fill up.</a:t>
            </a:r>
          </a:p>
          <a:p>
            <a:endParaRPr lang="en-US" dirty="0"/>
          </a:p>
          <a:p>
            <a:r>
              <a:rPr lang="en-US" dirty="0"/>
              <a:t>https://www.tinkercad.com/things/9Lg2XWiJTQL-fade-out-pt-2</a:t>
            </a:r>
          </a:p>
        </p:txBody>
      </p:sp>
      <p:sp>
        <p:nvSpPr>
          <p:cNvPr id="4" name="Slide Number Placeholder 3"/>
          <p:cNvSpPr>
            <a:spLocks noGrp="1"/>
          </p:cNvSpPr>
          <p:nvPr>
            <p:ph type="sldNum" sz="quarter" idx="5"/>
          </p:nvPr>
        </p:nvSpPr>
        <p:spPr/>
        <p:txBody>
          <a:bodyPr/>
          <a:lstStyle/>
          <a:p>
            <a:fld id="{01C668CA-2427-48C8-B1E8-367F4E7817BD}" type="slidenum">
              <a:rPr lang="en-US" smtClean="0"/>
              <a:t>15</a:t>
            </a:fld>
            <a:endParaRPr lang="en-US"/>
          </a:p>
        </p:txBody>
      </p:sp>
    </p:spTree>
    <p:extLst>
      <p:ext uri="{BB962C8B-B14F-4D97-AF65-F5344CB8AC3E}">
        <p14:creationId xmlns:p14="http://schemas.microsoft.com/office/powerpoint/2010/main" val="12482652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If you’d like to know more about how transistors can be a switch or an amplifier see the first two videos on https://megaprocessor.com/stepping-stones.html</a:t>
            </a:r>
          </a:p>
        </p:txBody>
      </p:sp>
      <p:sp>
        <p:nvSpPr>
          <p:cNvPr id="4" name="Slide Number Placeholder 3"/>
          <p:cNvSpPr>
            <a:spLocks noGrp="1"/>
          </p:cNvSpPr>
          <p:nvPr>
            <p:ph type="sldNum" sz="quarter" idx="5"/>
          </p:nvPr>
        </p:nvSpPr>
        <p:spPr/>
        <p:txBody>
          <a:bodyPr/>
          <a:lstStyle/>
          <a:p>
            <a:fld id="{01C668CA-2427-48C8-B1E8-367F4E7817BD}" type="slidenum">
              <a:rPr lang="en-US" smtClean="0"/>
              <a:t>16</a:t>
            </a:fld>
            <a:endParaRPr lang="en-US"/>
          </a:p>
        </p:txBody>
      </p:sp>
    </p:spTree>
    <p:extLst>
      <p:ext uri="{BB962C8B-B14F-4D97-AF65-F5344CB8AC3E}">
        <p14:creationId xmlns:p14="http://schemas.microsoft.com/office/powerpoint/2010/main" val="10910609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DB12-43EF-8549-3EDD-37CDF8BE967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64EA04E-A20A-E196-3149-C564ACABF4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D38907-36A8-E8FF-6F2A-33E7A0DAC230}"/>
              </a:ext>
            </a:extLst>
          </p:cNvPr>
          <p:cNvSpPr>
            <a:spLocks noGrp="1"/>
          </p:cNvSpPr>
          <p:nvPr>
            <p:ph type="dt" sz="half" idx="10"/>
          </p:nvPr>
        </p:nvSpPr>
        <p:spPr/>
        <p:txBody>
          <a:bodyPr/>
          <a:lstStyle/>
          <a:p>
            <a:fld id="{CA05D161-21C9-4D7E-A85A-F2D424725139}" type="datetime1">
              <a:rPr lang="en-US" smtClean="0"/>
              <a:t>1/8/2023</a:t>
            </a:fld>
            <a:endParaRPr lang="en-US"/>
          </a:p>
        </p:txBody>
      </p:sp>
      <p:sp>
        <p:nvSpPr>
          <p:cNvPr id="5" name="Footer Placeholder 4">
            <a:extLst>
              <a:ext uri="{FF2B5EF4-FFF2-40B4-BE49-F238E27FC236}">
                <a16:creationId xmlns:a16="http://schemas.microsoft.com/office/drawing/2014/main" id="{ACD84F7A-76F5-521A-B429-20C9ABCB0E85}"/>
              </a:ext>
            </a:extLst>
          </p:cNvPr>
          <p:cNvSpPr>
            <a:spLocks noGrp="1"/>
          </p:cNvSpPr>
          <p:nvPr>
            <p:ph type="ftr" sz="quarter" idx="11"/>
          </p:nvPr>
        </p:nvSpPr>
        <p:spPr/>
        <p:txBody>
          <a:bodyPr/>
          <a:lstStyle/>
          <a:p>
            <a:r>
              <a:rPr lang="en-US"/>
              <a:t>https://tinyurl.com/3xmw9jmh</a:t>
            </a:r>
          </a:p>
        </p:txBody>
      </p:sp>
      <p:sp>
        <p:nvSpPr>
          <p:cNvPr id="6" name="Slide Number Placeholder 5">
            <a:extLst>
              <a:ext uri="{FF2B5EF4-FFF2-40B4-BE49-F238E27FC236}">
                <a16:creationId xmlns:a16="http://schemas.microsoft.com/office/drawing/2014/main" id="{3BBFAF5F-EBE8-8D80-5196-2EB0496E99B7}"/>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831273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F6E8D-9A6E-B30E-4C41-D54572FA15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641465-D8B4-19DD-3340-93EC5F93B2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BD657E-85D6-5072-6E4A-8EC7A1E5CBE1}"/>
              </a:ext>
            </a:extLst>
          </p:cNvPr>
          <p:cNvSpPr>
            <a:spLocks noGrp="1"/>
          </p:cNvSpPr>
          <p:nvPr>
            <p:ph type="dt" sz="half" idx="10"/>
          </p:nvPr>
        </p:nvSpPr>
        <p:spPr/>
        <p:txBody>
          <a:bodyPr/>
          <a:lstStyle/>
          <a:p>
            <a:fld id="{A50592D5-DB40-43F9-AABC-39B8965F92DE}" type="datetime1">
              <a:rPr lang="en-US" smtClean="0"/>
              <a:t>1/8/2023</a:t>
            </a:fld>
            <a:endParaRPr lang="en-US"/>
          </a:p>
        </p:txBody>
      </p:sp>
      <p:sp>
        <p:nvSpPr>
          <p:cNvPr id="5" name="Footer Placeholder 4">
            <a:extLst>
              <a:ext uri="{FF2B5EF4-FFF2-40B4-BE49-F238E27FC236}">
                <a16:creationId xmlns:a16="http://schemas.microsoft.com/office/drawing/2014/main" id="{EC2BDBF6-54B4-A1DC-6B56-A8EF669AF5EE}"/>
              </a:ext>
            </a:extLst>
          </p:cNvPr>
          <p:cNvSpPr>
            <a:spLocks noGrp="1"/>
          </p:cNvSpPr>
          <p:nvPr>
            <p:ph type="ftr" sz="quarter" idx="11"/>
          </p:nvPr>
        </p:nvSpPr>
        <p:spPr/>
        <p:txBody>
          <a:bodyPr/>
          <a:lstStyle/>
          <a:p>
            <a:r>
              <a:rPr lang="en-US"/>
              <a:t>https://tinyurl.com/3xmw9jmh</a:t>
            </a:r>
          </a:p>
        </p:txBody>
      </p:sp>
      <p:sp>
        <p:nvSpPr>
          <p:cNvPr id="6" name="Slide Number Placeholder 5">
            <a:extLst>
              <a:ext uri="{FF2B5EF4-FFF2-40B4-BE49-F238E27FC236}">
                <a16:creationId xmlns:a16="http://schemas.microsoft.com/office/drawing/2014/main" id="{3F569E00-F39D-9E48-43B9-FBF1A96842AC}"/>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672609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90CD12-277C-1913-CB4A-0510E083AFD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7679AD-7411-36D4-2359-987EDFFDB5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DA32FE-6203-F56B-B1FA-FDCF2D22A37A}"/>
              </a:ext>
            </a:extLst>
          </p:cNvPr>
          <p:cNvSpPr>
            <a:spLocks noGrp="1"/>
          </p:cNvSpPr>
          <p:nvPr>
            <p:ph type="dt" sz="half" idx="10"/>
          </p:nvPr>
        </p:nvSpPr>
        <p:spPr/>
        <p:txBody>
          <a:bodyPr/>
          <a:lstStyle/>
          <a:p>
            <a:fld id="{12B26EED-6FC1-4F24-819D-37CC41179762}" type="datetime1">
              <a:rPr lang="en-US" smtClean="0"/>
              <a:t>1/8/2023</a:t>
            </a:fld>
            <a:endParaRPr lang="en-US"/>
          </a:p>
        </p:txBody>
      </p:sp>
      <p:sp>
        <p:nvSpPr>
          <p:cNvPr id="5" name="Footer Placeholder 4">
            <a:extLst>
              <a:ext uri="{FF2B5EF4-FFF2-40B4-BE49-F238E27FC236}">
                <a16:creationId xmlns:a16="http://schemas.microsoft.com/office/drawing/2014/main" id="{956EBCEC-27F4-2C21-DA30-358F8AB22684}"/>
              </a:ext>
            </a:extLst>
          </p:cNvPr>
          <p:cNvSpPr>
            <a:spLocks noGrp="1"/>
          </p:cNvSpPr>
          <p:nvPr>
            <p:ph type="ftr" sz="quarter" idx="11"/>
          </p:nvPr>
        </p:nvSpPr>
        <p:spPr/>
        <p:txBody>
          <a:bodyPr/>
          <a:lstStyle/>
          <a:p>
            <a:r>
              <a:rPr lang="en-US"/>
              <a:t>https://tinyurl.com/3xmw9jmh</a:t>
            </a:r>
          </a:p>
        </p:txBody>
      </p:sp>
      <p:sp>
        <p:nvSpPr>
          <p:cNvPr id="6" name="Slide Number Placeholder 5">
            <a:extLst>
              <a:ext uri="{FF2B5EF4-FFF2-40B4-BE49-F238E27FC236}">
                <a16:creationId xmlns:a16="http://schemas.microsoft.com/office/drawing/2014/main" id="{93F5640D-C8CE-698C-45E3-D4A6FEEF50F2}"/>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2626121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B001D-A84D-9994-0705-49D74042CD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6AA528-7BBE-395B-AD15-084E09CCA0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77AD9C-E772-35D3-D8EC-F985DE4D9283}"/>
              </a:ext>
            </a:extLst>
          </p:cNvPr>
          <p:cNvSpPr>
            <a:spLocks noGrp="1"/>
          </p:cNvSpPr>
          <p:nvPr>
            <p:ph type="dt" sz="half" idx="10"/>
          </p:nvPr>
        </p:nvSpPr>
        <p:spPr/>
        <p:txBody>
          <a:bodyPr/>
          <a:lstStyle/>
          <a:p>
            <a:fld id="{224A8957-1394-4025-A447-4F879D0B5AA7}" type="datetime1">
              <a:rPr lang="en-US" smtClean="0"/>
              <a:t>1/8/2023</a:t>
            </a:fld>
            <a:endParaRPr lang="en-US"/>
          </a:p>
        </p:txBody>
      </p:sp>
      <p:sp>
        <p:nvSpPr>
          <p:cNvPr id="5" name="Footer Placeholder 4">
            <a:extLst>
              <a:ext uri="{FF2B5EF4-FFF2-40B4-BE49-F238E27FC236}">
                <a16:creationId xmlns:a16="http://schemas.microsoft.com/office/drawing/2014/main" id="{F29913BB-017D-A3B4-E65E-B70B391C1190}"/>
              </a:ext>
            </a:extLst>
          </p:cNvPr>
          <p:cNvSpPr>
            <a:spLocks noGrp="1"/>
          </p:cNvSpPr>
          <p:nvPr>
            <p:ph type="ftr" sz="quarter" idx="11"/>
          </p:nvPr>
        </p:nvSpPr>
        <p:spPr/>
        <p:txBody>
          <a:bodyPr/>
          <a:lstStyle/>
          <a:p>
            <a:r>
              <a:rPr lang="en-US"/>
              <a:t>https://tinyurl.com/3xmw9jmh</a:t>
            </a:r>
          </a:p>
        </p:txBody>
      </p:sp>
      <p:sp>
        <p:nvSpPr>
          <p:cNvPr id="6" name="Slide Number Placeholder 5">
            <a:extLst>
              <a:ext uri="{FF2B5EF4-FFF2-40B4-BE49-F238E27FC236}">
                <a16:creationId xmlns:a16="http://schemas.microsoft.com/office/drawing/2014/main" id="{A7B45706-5C9F-64B5-9DAC-EAF60CE6D723}"/>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3506013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F20CB-9A9E-8F28-AE7F-6503A58E46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8DABE1-D6D4-BD8C-6ABB-347711CA85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6A5381-53EA-79E9-1DD1-63FADB51BE85}"/>
              </a:ext>
            </a:extLst>
          </p:cNvPr>
          <p:cNvSpPr>
            <a:spLocks noGrp="1"/>
          </p:cNvSpPr>
          <p:nvPr>
            <p:ph type="dt" sz="half" idx="10"/>
          </p:nvPr>
        </p:nvSpPr>
        <p:spPr/>
        <p:txBody>
          <a:bodyPr/>
          <a:lstStyle/>
          <a:p>
            <a:fld id="{8594742E-B00E-49FE-AB57-20EAF49AD392}" type="datetime1">
              <a:rPr lang="en-US" smtClean="0"/>
              <a:t>1/8/2023</a:t>
            </a:fld>
            <a:endParaRPr lang="en-US"/>
          </a:p>
        </p:txBody>
      </p:sp>
      <p:sp>
        <p:nvSpPr>
          <p:cNvPr id="5" name="Footer Placeholder 4">
            <a:extLst>
              <a:ext uri="{FF2B5EF4-FFF2-40B4-BE49-F238E27FC236}">
                <a16:creationId xmlns:a16="http://schemas.microsoft.com/office/drawing/2014/main" id="{FC512914-7F6D-366C-0E11-E8138C4A2A9B}"/>
              </a:ext>
            </a:extLst>
          </p:cNvPr>
          <p:cNvSpPr>
            <a:spLocks noGrp="1"/>
          </p:cNvSpPr>
          <p:nvPr>
            <p:ph type="ftr" sz="quarter" idx="11"/>
          </p:nvPr>
        </p:nvSpPr>
        <p:spPr/>
        <p:txBody>
          <a:bodyPr/>
          <a:lstStyle/>
          <a:p>
            <a:r>
              <a:rPr lang="en-US"/>
              <a:t>https://tinyurl.com/3xmw9jmh</a:t>
            </a:r>
          </a:p>
        </p:txBody>
      </p:sp>
      <p:sp>
        <p:nvSpPr>
          <p:cNvPr id="6" name="Slide Number Placeholder 5">
            <a:extLst>
              <a:ext uri="{FF2B5EF4-FFF2-40B4-BE49-F238E27FC236}">
                <a16:creationId xmlns:a16="http://schemas.microsoft.com/office/drawing/2014/main" id="{3BE94251-C929-5514-D152-1696DC2363CE}"/>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896944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679A6-082D-BED7-E58E-0DF03E9BE0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D908BD-59B0-246C-61C0-B5DB7E85F9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82856B-B0DA-C457-18EA-548D82E080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E1DC02-C06A-D69B-55C6-02A1928ECEEC}"/>
              </a:ext>
            </a:extLst>
          </p:cNvPr>
          <p:cNvSpPr>
            <a:spLocks noGrp="1"/>
          </p:cNvSpPr>
          <p:nvPr>
            <p:ph type="dt" sz="half" idx="10"/>
          </p:nvPr>
        </p:nvSpPr>
        <p:spPr/>
        <p:txBody>
          <a:bodyPr/>
          <a:lstStyle/>
          <a:p>
            <a:fld id="{A4642094-EF30-4B99-B35D-40979A00E637}" type="datetime1">
              <a:rPr lang="en-US" smtClean="0"/>
              <a:t>1/8/2023</a:t>
            </a:fld>
            <a:endParaRPr lang="en-US"/>
          </a:p>
        </p:txBody>
      </p:sp>
      <p:sp>
        <p:nvSpPr>
          <p:cNvPr id="6" name="Footer Placeholder 5">
            <a:extLst>
              <a:ext uri="{FF2B5EF4-FFF2-40B4-BE49-F238E27FC236}">
                <a16:creationId xmlns:a16="http://schemas.microsoft.com/office/drawing/2014/main" id="{CEF9BCC5-3519-383F-4C60-48D160977E77}"/>
              </a:ext>
            </a:extLst>
          </p:cNvPr>
          <p:cNvSpPr>
            <a:spLocks noGrp="1"/>
          </p:cNvSpPr>
          <p:nvPr>
            <p:ph type="ftr" sz="quarter" idx="11"/>
          </p:nvPr>
        </p:nvSpPr>
        <p:spPr/>
        <p:txBody>
          <a:bodyPr/>
          <a:lstStyle/>
          <a:p>
            <a:r>
              <a:rPr lang="en-US"/>
              <a:t>https://tinyurl.com/3xmw9jmh</a:t>
            </a:r>
          </a:p>
        </p:txBody>
      </p:sp>
      <p:sp>
        <p:nvSpPr>
          <p:cNvPr id="7" name="Slide Number Placeholder 6">
            <a:extLst>
              <a:ext uri="{FF2B5EF4-FFF2-40B4-BE49-F238E27FC236}">
                <a16:creationId xmlns:a16="http://schemas.microsoft.com/office/drawing/2014/main" id="{D2213FF8-F246-7BC4-B21B-7201EC33CC29}"/>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628052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3D456-C874-1980-D3A3-2C5C79705E3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91FFB-0C08-D07A-D71D-C8FD9BBEE5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82033A-4007-8243-EE64-FA174B7116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309207-6E1C-418E-929C-BF40DC3909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D61D3BD-0A69-CE66-090F-C077243A78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16E3E0-1FF7-F13F-2EA3-BB252819B9E1}"/>
              </a:ext>
            </a:extLst>
          </p:cNvPr>
          <p:cNvSpPr>
            <a:spLocks noGrp="1"/>
          </p:cNvSpPr>
          <p:nvPr>
            <p:ph type="dt" sz="half" idx="10"/>
          </p:nvPr>
        </p:nvSpPr>
        <p:spPr/>
        <p:txBody>
          <a:bodyPr/>
          <a:lstStyle/>
          <a:p>
            <a:fld id="{A3ADFE3E-A451-49F1-94EE-BF4F9554D337}" type="datetime1">
              <a:rPr lang="en-US" smtClean="0"/>
              <a:t>1/8/2023</a:t>
            </a:fld>
            <a:endParaRPr lang="en-US"/>
          </a:p>
        </p:txBody>
      </p:sp>
      <p:sp>
        <p:nvSpPr>
          <p:cNvPr id="8" name="Footer Placeholder 7">
            <a:extLst>
              <a:ext uri="{FF2B5EF4-FFF2-40B4-BE49-F238E27FC236}">
                <a16:creationId xmlns:a16="http://schemas.microsoft.com/office/drawing/2014/main" id="{75F81658-617B-47D2-95B0-45FAFB35B176}"/>
              </a:ext>
            </a:extLst>
          </p:cNvPr>
          <p:cNvSpPr>
            <a:spLocks noGrp="1"/>
          </p:cNvSpPr>
          <p:nvPr>
            <p:ph type="ftr" sz="quarter" idx="11"/>
          </p:nvPr>
        </p:nvSpPr>
        <p:spPr/>
        <p:txBody>
          <a:bodyPr/>
          <a:lstStyle/>
          <a:p>
            <a:r>
              <a:rPr lang="en-US"/>
              <a:t>https://tinyurl.com/3xmw9jmh</a:t>
            </a:r>
          </a:p>
        </p:txBody>
      </p:sp>
      <p:sp>
        <p:nvSpPr>
          <p:cNvPr id="9" name="Slide Number Placeholder 8">
            <a:extLst>
              <a:ext uri="{FF2B5EF4-FFF2-40B4-BE49-F238E27FC236}">
                <a16:creationId xmlns:a16="http://schemas.microsoft.com/office/drawing/2014/main" id="{DED11538-6764-1992-AC5F-4814D6956504}"/>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643556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22987-096D-FE16-A20A-5C615F7A4E3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AA4A96-4FAC-0A19-635A-E3595C3C08BE}"/>
              </a:ext>
            </a:extLst>
          </p:cNvPr>
          <p:cNvSpPr>
            <a:spLocks noGrp="1"/>
          </p:cNvSpPr>
          <p:nvPr>
            <p:ph type="dt" sz="half" idx="10"/>
          </p:nvPr>
        </p:nvSpPr>
        <p:spPr/>
        <p:txBody>
          <a:bodyPr/>
          <a:lstStyle/>
          <a:p>
            <a:fld id="{1F82077B-4F88-4B0B-BFE9-D68FA80A7B5F}" type="datetime1">
              <a:rPr lang="en-US" smtClean="0"/>
              <a:t>1/8/2023</a:t>
            </a:fld>
            <a:endParaRPr lang="en-US"/>
          </a:p>
        </p:txBody>
      </p:sp>
      <p:sp>
        <p:nvSpPr>
          <p:cNvPr id="4" name="Footer Placeholder 3">
            <a:extLst>
              <a:ext uri="{FF2B5EF4-FFF2-40B4-BE49-F238E27FC236}">
                <a16:creationId xmlns:a16="http://schemas.microsoft.com/office/drawing/2014/main" id="{623078D1-2665-3750-3772-0B4170207ECA}"/>
              </a:ext>
            </a:extLst>
          </p:cNvPr>
          <p:cNvSpPr>
            <a:spLocks noGrp="1"/>
          </p:cNvSpPr>
          <p:nvPr>
            <p:ph type="ftr" sz="quarter" idx="11"/>
          </p:nvPr>
        </p:nvSpPr>
        <p:spPr/>
        <p:txBody>
          <a:bodyPr/>
          <a:lstStyle/>
          <a:p>
            <a:r>
              <a:rPr lang="en-US"/>
              <a:t>https://tinyurl.com/3xmw9jmh</a:t>
            </a:r>
          </a:p>
        </p:txBody>
      </p:sp>
      <p:sp>
        <p:nvSpPr>
          <p:cNvPr id="5" name="Slide Number Placeholder 4">
            <a:extLst>
              <a:ext uri="{FF2B5EF4-FFF2-40B4-BE49-F238E27FC236}">
                <a16:creationId xmlns:a16="http://schemas.microsoft.com/office/drawing/2014/main" id="{F3D312DC-9B25-23D1-42FC-6BFF496BF56F}"/>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763010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791DC4-874E-1425-D2C6-26D17C4E11A2}"/>
              </a:ext>
            </a:extLst>
          </p:cNvPr>
          <p:cNvSpPr>
            <a:spLocks noGrp="1"/>
          </p:cNvSpPr>
          <p:nvPr>
            <p:ph type="dt" sz="half" idx="10"/>
          </p:nvPr>
        </p:nvSpPr>
        <p:spPr/>
        <p:txBody>
          <a:bodyPr/>
          <a:lstStyle/>
          <a:p>
            <a:fld id="{2C019DB7-E485-4617-AB51-1CBE0E2E7896}" type="datetime1">
              <a:rPr lang="en-US" smtClean="0"/>
              <a:t>1/8/2023</a:t>
            </a:fld>
            <a:endParaRPr lang="en-US"/>
          </a:p>
        </p:txBody>
      </p:sp>
      <p:sp>
        <p:nvSpPr>
          <p:cNvPr id="3" name="Footer Placeholder 2">
            <a:extLst>
              <a:ext uri="{FF2B5EF4-FFF2-40B4-BE49-F238E27FC236}">
                <a16:creationId xmlns:a16="http://schemas.microsoft.com/office/drawing/2014/main" id="{499ABD70-C5FC-D2CC-61DC-35D413B78E47}"/>
              </a:ext>
            </a:extLst>
          </p:cNvPr>
          <p:cNvSpPr>
            <a:spLocks noGrp="1"/>
          </p:cNvSpPr>
          <p:nvPr>
            <p:ph type="ftr" sz="quarter" idx="11"/>
          </p:nvPr>
        </p:nvSpPr>
        <p:spPr/>
        <p:txBody>
          <a:bodyPr/>
          <a:lstStyle/>
          <a:p>
            <a:r>
              <a:rPr lang="en-US"/>
              <a:t>https://tinyurl.com/3xmw9jmh</a:t>
            </a:r>
          </a:p>
        </p:txBody>
      </p:sp>
      <p:sp>
        <p:nvSpPr>
          <p:cNvPr id="4" name="Slide Number Placeholder 3">
            <a:extLst>
              <a:ext uri="{FF2B5EF4-FFF2-40B4-BE49-F238E27FC236}">
                <a16:creationId xmlns:a16="http://schemas.microsoft.com/office/drawing/2014/main" id="{53EC9295-CDEB-6198-9B73-23009AB1B90B}"/>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3203774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862F5-FABD-8CE8-BE94-6BE82AFCCA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348404-D0CB-A363-BF5F-2EC38AC793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E9164F-D6CF-7FDE-4245-6C78CEFBDC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A88191-D514-8555-9C71-7565443426D3}"/>
              </a:ext>
            </a:extLst>
          </p:cNvPr>
          <p:cNvSpPr>
            <a:spLocks noGrp="1"/>
          </p:cNvSpPr>
          <p:nvPr>
            <p:ph type="dt" sz="half" idx="10"/>
          </p:nvPr>
        </p:nvSpPr>
        <p:spPr/>
        <p:txBody>
          <a:bodyPr/>
          <a:lstStyle/>
          <a:p>
            <a:fld id="{5C1A82E5-F775-4C07-905C-27F529D34072}" type="datetime1">
              <a:rPr lang="en-US" smtClean="0"/>
              <a:t>1/8/2023</a:t>
            </a:fld>
            <a:endParaRPr lang="en-US"/>
          </a:p>
        </p:txBody>
      </p:sp>
      <p:sp>
        <p:nvSpPr>
          <p:cNvPr id="6" name="Footer Placeholder 5">
            <a:extLst>
              <a:ext uri="{FF2B5EF4-FFF2-40B4-BE49-F238E27FC236}">
                <a16:creationId xmlns:a16="http://schemas.microsoft.com/office/drawing/2014/main" id="{E4C342DB-366F-DB1A-8581-9EEF44A89E5A}"/>
              </a:ext>
            </a:extLst>
          </p:cNvPr>
          <p:cNvSpPr>
            <a:spLocks noGrp="1"/>
          </p:cNvSpPr>
          <p:nvPr>
            <p:ph type="ftr" sz="quarter" idx="11"/>
          </p:nvPr>
        </p:nvSpPr>
        <p:spPr/>
        <p:txBody>
          <a:bodyPr/>
          <a:lstStyle/>
          <a:p>
            <a:r>
              <a:rPr lang="en-US"/>
              <a:t>https://tinyurl.com/3xmw9jmh</a:t>
            </a:r>
          </a:p>
        </p:txBody>
      </p:sp>
      <p:sp>
        <p:nvSpPr>
          <p:cNvPr id="7" name="Slide Number Placeholder 6">
            <a:extLst>
              <a:ext uri="{FF2B5EF4-FFF2-40B4-BE49-F238E27FC236}">
                <a16:creationId xmlns:a16="http://schemas.microsoft.com/office/drawing/2014/main" id="{D284CD60-3214-EDFA-6EA9-BD4D50F62F99}"/>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3745553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4CF8E-BC54-692B-2EFB-120A5D957E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A074CFA-3297-791A-0667-019C0C5330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DE46A5-3C86-F23B-F69F-1FE552C755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AAD46C-08F6-25BC-923C-2BDF5AA371FF}"/>
              </a:ext>
            </a:extLst>
          </p:cNvPr>
          <p:cNvSpPr>
            <a:spLocks noGrp="1"/>
          </p:cNvSpPr>
          <p:nvPr>
            <p:ph type="dt" sz="half" idx="10"/>
          </p:nvPr>
        </p:nvSpPr>
        <p:spPr/>
        <p:txBody>
          <a:bodyPr/>
          <a:lstStyle/>
          <a:p>
            <a:fld id="{E3E40538-403B-4D48-B1DC-BDDD0F1B6887}" type="datetime1">
              <a:rPr lang="en-US" smtClean="0"/>
              <a:t>1/8/2023</a:t>
            </a:fld>
            <a:endParaRPr lang="en-US"/>
          </a:p>
        </p:txBody>
      </p:sp>
      <p:sp>
        <p:nvSpPr>
          <p:cNvPr id="6" name="Footer Placeholder 5">
            <a:extLst>
              <a:ext uri="{FF2B5EF4-FFF2-40B4-BE49-F238E27FC236}">
                <a16:creationId xmlns:a16="http://schemas.microsoft.com/office/drawing/2014/main" id="{AE0EB4B0-C96F-901D-0B76-73B80D78732A}"/>
              </a:ext>
            </a:extLst>
          </p:cNvPr>
          <p:cNvSpPr>
            <a:spLocks noGrp="1"/>
          </p:cNvSpPr>
          <p:nvPr>
            <p:ph type="ftr" sz="quarter" idx="11"/>
          </p:nvPr>
        </p:nvSpPr>
        <p:spPr/>
        <p:txBody>
          <a:bodyPr/>
          <a:lstStyle/>
          <a:p>
            <a:r>
              <a:rPr lang="en-US"/>
              <a:t>https://tinyurl.com/3xmw9jmh</a:t>
            </a:r>
          </a:p>
        </p:txBody>
      </p:sp>
      <p:sp>
        <p:nvSpPr>
          <p:cNvPr id="7" name="Slide Number Placeholder 6">
            <a:extLst>
              <a:ext uri="{FF2B5EF4-FFF2-40B4-BE49-F238E27FC236}">
                <a16:creationId xmlns:a16="http://schemas.microsoft.com/office/drawing/2014/main" id="{43F817EE-CD38-39E0-9AA8-2FD8FC044921}"/>
              </a:ext>
            </a:extLst>
          </p:cNvPr>
          <p:cNvSpPr>
            <a:spLocks noGrp="1"/>
          </p:cNvSpPr>
          <p:nvPr>
            <p:ph type="sldNum" sz="quarter" idx="12"/>
          </p:nvPr>
        </p:nvSpPr>
        <p:spPr/>
        <p:txBody>
          <a:bodyPr/>
          <a:lstStyle/>
          <a:p>
            <a:fld id="{E84B62FD-F75F-4FAA-9708-E91CF0B251B4}" type="slidenum">
              <a:rPr lang="en-US" smtClean="0"/>
              <a:t>‹#›</a:t>
            </a:fld>
            <a:endParaRPr lang="en-US"/>
          </a:p>
        </p:txBody>
      </p:sp>
    </p:spTree>
    <p:extLst>
      <p:ext uri="{BB962C8B-B14F-4D97-AF65-F5344CB8AC3E}">
        <p14:creationId xmlns:p14="http://schemas.microsoft.com/office/powerpoint/2010/main" val="871780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73A08C-B95E-AA5E-3B9B-33B1DA64F4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CA7765-8FF4-F819-31F4-91CBE2F7E9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F5CAB0-DE42-C3E9-2E1A-A4BF152C75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730225-E234-4228-B775-15EBC7808BD1}" type="datetime1">
              <a:rPr lang="en-US" smtClean="0"/>
              <a:t>1/8/2023</a:t>
            </a:fld>
            <a:endParaRPr lang="en-US"/>
          </a:p>
        </p:txBody>
      </p:sp>
      <p:sp>
        <p:nvSpPr>
          <p:cNvPr id="5" name="Footer Placeholder 4">
            <a:extLst>
              <a:ext uri="{FF2B5EF4-FFF2-40B4-BE49-F238E27FC236}">
                <a16:creationId xmlns:a16="http://schemas.microsoft.com/office/drawing/2014/main" id="{FABA2D27-2461-02CC-111B-0A0DA1F3C7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https://tinyurl.com/3xmw9jmh</a:t>
            </a:r>
          </a:p>
        </p:txBody>
      </p:sp>
      <p:sp>
        <p:nvSpPr>
          <p:cNvPr id="6" name="Slide Number Placeholder 5">
            <a:extLst>
              <a:ext uri="{FF2B5EF4-FFF2-40B4-BE49-F238E27FC236}">
                <a16:creationId xmlns:a16="http://schemas.microsoft.com/office/drawing/2014/main" id="{E39673D0-9C45-38E1-9152-99015B88CD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4B62FD-F75F-4FAA-9708-E91CF0B251B4}" type="slidenum">
              <a:rPr lang="en-US" smtClean="0"/>
              <a:t>‹#›</a:t>
            </a:fld>
            <a:endParaRPr lang="en-US"/>
          </a:p>
        </p:txBody>
      </p:sp>
    </p:spTree>
    <p:extLst>
      <p:ext uri="{BB962C8B-B14F-4D97-AF65-F5344CB8AC3E}">
        <p14:creationId xmlns:p14="http://schemas.microsoft.com/office/powerpoint/2010/main" val="33892118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7.gif"/><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9.jpe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gif"/></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F48C1-745C-27FF-D239-CAF66793C0B3}"/>
              </a:ext>
            </a:extLst>
          </p:cNvPr>
          <p:cNvSpPr>
            <a:spLocks noGrp="1"/>
          </p:cNvSpPr>
          <p:nvPr>
            <p:ph type="ctrTitle"/>
          </p:nvPr>
        </p:nvSpPr>
        <p:spPr/>
        <p:txBody>
          <a:bodyPr/>
          <a:lstStyle/>
          <a:p>
            <a:r>
              <a:rPr lang="en-US" dirty="0"/>
              <a:t>Intro to electronics</a:t>
            </a:r>
          </a:p>
        </p:txBody>
      </p:sp>
      <p:sp>
        <p:nvSpPr>
          <p:cNvPr id="3" name="Subtitle 2">
            <a:extLst>
              <a:ext uri="{FF2B5EF4-FFF2-40B4-BE49-F238E27FC236}">
                <a16:creationId xmlns:a16="http://schemas.microsoft.com/office/drawing/2014/main" id="{C21DB2FF-E42C-9F8D-0570-34DA2097D8DF}"/>
              </a:ext>
            </a:extLst>
          </p:cNvPr>
          <p:cNvSpPr>
            <a:spLocks noGrp="1"/>
          </p:cNvSpPr>
          <p:nvPr>
            <p:ph type="subTitle" idx="1"/>
          </p:nvPr>
        </p:nvSpPr>
        <p:spPr/>
        <p:txBody>
          <a:bodyPr/>
          <a:lstStyle/>
          <a:p>
            <a:r>
              <a:rPr lang="en-US" dirty="0"/>
              <a:t>Part 1</a:t>
            </a:r>
            <a:br>
              <a:rPr lang="en-US" dirty="0"/>
            </a:br>
            <a:br>
              <a:rPr lang="en-US" dirty="0"/>
            </a:br>
            <a:r>
              <a:rPr lang="en-US" dirty="0"/>
              <a:t>https://tinyurl.com/3xmw9jmh</a:t>
            </a:r>
          </a:p>
        </p:txBody>
      </p:sp>
    </p:spTree>
    <p:extLst>
      <p:ext uri="{BB962C8B-B14F-4D97-AF65-F5344CB8AC3E}">
        <p14:creationId xmlns:p14="http://schemas.microsoft.com/office/powerpoint/2010/main" val="20267912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9E0B0-C78A-6CFA-D816-77DC863EDC4F}"/>
              </a:ext>
            </a:extLst>
          </p:cNvPr>
          <p:cNvSpPr>
            <a:spLocks noGrp="1"/>
          </p:cNvSpPr>
          <p:nvPr>
            <p:ph type="title"/>
          </p:nvPr>
        </p:nvSpPr>
        <p:spPr/>
        <p:txBody>
          <a:bodyPr/>
          <a:lstStyle/>
          <a:p>
            <a:r>
              <a:rPr lang="en-US" dirty="0"/>
              <a:t>Light Emitting Diodes (LEDs)</a:t>
            </a:r>
          </a:p>
        </p:txBody>
      </p:sp>
      <p:sp>
        <p:nvSpPr>
          <p:cNvPr id="3" name="Content Placeholder 2">
            <a:extLst>
              <a:ext uri="{FF2B5EF4-FFF2-40B4-BE49-F238E27FC236}">
                <a16:creationId xmlns:a16="http://schemas.microsoft.com/office/drawing/2014/main" id="{BF5FA5CC-4E4F-4FD0-3B9E-5DF52521417A}"/>
              </a:ext>
            </a:extLst>
          </p:cNvPr>
          <p:cNvSpPr>
            <a:spLocks noGrp="1"/>
          </p:cNvSpPr>
          <p:nvPr>
            <p:ph idx="1"/>
          </p:nvPr>
        </p:nvSpPr>
        <p:spPr/>
        <p:txBody>
          <a:bodyPr>
            <a:normAutofit lnSpcReduction="10000"/>
          </a:bodyPr>
          <a:lstStyle/>
          <a:p>
            <a:r>
              <a:rPr lang="en-US" dirty="0" err="1"/>
              <a:t>Blinkenlights</a:t>
            </a:r>
            <a:r>
              <a:rPr lang="en-US" dirty="0"/>
              <a:t>!</a:t>
            </a:r>
          </a:p>
          <a:p>
            <a:endParaRPr lang="en-US" dirty="0"/>
          </a:p>
          <a:p>
            <a:r>
              <a:rPr lang="en-US" dirty="0"/>
              <a:t>Have polarity/direction, long lead to positive </a:t>
            </a:r>
          </a:p>
          <a:p>
            <a:pPr lvl="1"/>
            <a:r>
              <a:rPr lang="en-US" dirty="0"/>
              <a:t>more [lead] to more [symbol]</a:t>
            </a:r>
          </a:p>
          <a:p>
            <a:pPr lvl="1"/>
            <a:endParaRPr lang="en-US" dirty="0"/>
          </a:p>
          <a:p>
            <a:r>
              <a:rPr lang="en-US" dirty="0"/>
              <a:t>Come in many different colors</a:t>
            </a:r>
          </a:p>
          <a:p>
            <a:pPr lvl="1"/>
            <a:r>
              <a:rPr lang="en-US" dirty="0"/>
              <a:t>Can also provide non-visible (UV) light</a:t>
            </a:r>
          </a:p>
          <a:p>
            <a:pPr marL="0" indent="0">
              <a:buNone/>
            </a:pPr>
            <a:endParaRPr lang="en-US" dirty="0"/>
          </a:p>
          <a:p>
            <a:r>
              <a:rPr lang="en-US" dirty="0"/>
              <a:t>Can ‘burn out’ if too much current applied</a:t>
            </a:r>
          </a:p>
          <a:p>
            <a:pPr lvl="1"/>
            <a:r>
              <a:rPr lang="en-US" dirty="0"/>
              <a:t>This is why it’s paired with a resistor—to resist the flow of current</a:t>
            </a:r>
          </a:p>
          <a:p>
            <a:pPr marL="0" indent="0">
              <a:buNone/>
            </a:pPr>
            <a:endParaRPr lang="en-US" dirty="0"/>
          </a:p>
        </p:txBody>
      </p:sp>
      <p:pic>
        <p:nvPicPr>
          <p:cNvPr id="4" name="Picture 4" descr="Amazon.com: 100 Pieces Clear LED Light Emitting Diodes Bulb LED Lamp, 5 mm  (Multicolor) : Industrial &amp; Scientific">
            <a:extLst>
              <a:ext uri="{FF2B5EF4-FFF2-40B4-BE49-F238E27FC236}">
                <a16:creationId xmlns:a16="http://schemas.microsoft.com/office/drawing/2014/main" id="{9B1C995F-5EF6-FA7A-48B5-98F5C453C6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9852" y="594360"/>
            <a:ext cx="3942080" cy="394208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LED Polarity - Blog | Switch Electronics">
            <a:extLst>
              <a:ext uri="{FF2B5EF4-FFF2-40B4-BE49-F238E27FC236}">
                <a16:creationId xmlns:a16="http://schemas.microsoft.com/office/drawing/2014/main" id="{3FCD5A00-526C-E4BC-9FEE-79D1CAAF0B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82132" y="4470603"/>
            <a:ext cx="3420734" cy="1290724"/>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a:extLst>
              <a:ext uri="{FF2B5EF4-FFF2-40B4-BE49-F238E27FC236}">
                <a16:creationId xmlns:a16="http://schemas.microsoft.com/office/drawing/2014/main" id="{0EEDF28C-9F07-39E6-CF06-9267C99E2917}"/>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6901106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F9FC8-8963-F81C-8A44-17C5D776631A}"/>
              </a:ext>
            </a:extLst>
          </p:cNvPr>
          <p:cNvSpPr>
            <a:spLocks noGrp="1"/>
          </p:cNvSpPr>
          <p:nvPr>
            <p:ph type="title"/>
          </p:nvPr>
        </p:nvSpPr>
        <p:spPr/>
        <p:txBody>
          <a:bodyPr/>
          <a:lstStyle/>
          <a:p>
            <a:r>
              <a:rPr lang="en-US" dirty="0" err="1"/>
              <a:t>Serial.print</a:t>
            </a:r>
            <a:r>
              <a:rPr lang="en-US" dirty="0"/>
              <a:t>('Hello, world!')</a:t>
            </a:r>
          </a:p>
        </p:txBody>
      </p:sp>
      <p:sp>
        <p:nvSpPr>
          <p:cNvPr id="3" name="Content Placeholder 2">
            <a:extLst>
              <a:ext uri="{FF2B5EF4-FFF2-40B4-BE49-F238E27FC236}">
                <a16:creationId xmlns:a16="http://schemas.microsoft.com/office/drawing/2014/main" id="{6C08662F-CDF9-E560-9466-93E3CDC5066D}"/>
              </a:ext>
            </a:extLst>
          </p:cNvPr>
          <p:cNvSpPr>
            <a:spLocks noGrp="1"/>
          </p:cNvSpPr>
          <p:nvPr>
            <p:ph idx="1"/>
          </p:nvPr>
        </p:nvSpPr>
        <p:spPr/>
        <p:txBody>
          <a:bodyPr/>
          <a:lstStyle/>
          <a:p>
            <a:endParaRPr lang="en-US" dirty="0"/>
          </a:p>
          <a:p>
            <a:endParaRPr lang="en-US" dirty="0"/>
          </a:p>
        </p:txBody>
      </p:sp>
      <p:pic>
        <p:nvPicPr>
          <p:cNvPr id="7" name="Picture 6">
            <a:extLst>
              <a:ext uri="{FF2B5EF4-FFF2-40B4-BE49-F238E27FC236}">
                <a16:creationId xmlns:a16="http://schemas.microsoft.com/office/drawing/2014/main" id="{4E0F2908-B657-E85E-A471-EA833219E4AD}"/>
              </a:ext>
            </a:extLst>
          </p:cNvPr>
          <p:cNvPicPr>
            <a:picLocks noChangeAspect="1"/>
          </p:cNvPicPr>
          <p:nvPr/>
        </p:nvPicPr>
        <p:blipFill>
          <a:blip r:embed="rId3"/>
          <a:stretch>
            <a:fillRect/>
          </a:stretch>
        </p:blipFill>
        <p:spPr>
          <a:xfrm>
            <a:off x="6955097" y="284742"/>
            <a:ext cx="4398703" cy="6288515"/>
          </a:xfrm>
          <a:prstGeom prst="rect">
            <a:avLst/>
          </a:prstGeom>
        </p:spPr>
      </p:pic>
      <p:pic>
        <p:nvPicPr>
          <p:cNvPr id="9" name="Picture 8">
            <a:extLst>
              <a:ext uri="{FF2B5EF4-FFF2-40B4-BE49-F238E27FC236}">
                <a16:creationId xmlns:a16="http://schemas.microsoft.com/office/drawing/2014/main" id="{12A207FC-A4A4-16A4-7A37-312964D4A523}"/>
              </a:ext>
            </a:extLst>
          </p:cNvPr>
          <p:cNvPicPr>
            <a:picLocks noChangeAspect="1"/>
          </p:cNvPicPr>
          <p:nvPr/>
        </p:nvPicPr>
        <p:blipFill>
          <a:blip r:embed="rId4"/>
          <a:stretch>
            <a:fillRect/>
          </a:stretch>
        </p:blipFill>
        <p:spPr>
          <a:xfrm>
            <a:off x="838200" y="1558200"/>
            <a:ext cx="4775876" cy="4886188"/>
          </a:xfrm>
          <a:prstGeom prst="rect">
            <a:avLst/>
          </a:prstGeom>
        </p:spPr>
      </p:pic>
      <p:sp>
        <p:nvSpPr>
          <p:cNvPr id="4" name="Footer Placeholder 3">
            <a:extLst>
              <a:ext uri="{FF2B5EF4-FFF2-40B4-BE49-F238E27FC236}">
                <a16:creationId xmlns:a16="http://schemas.microsoft.com/office/drawing/2014/main" id="{02DA438E-926A-52B2-3012-1864544DAA94}"/>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3781566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Types of Switches - Electronics Basics - The Geek Pub">
            <a:extLst>
              <a:ext uri="{FF2B5EF4-FFF2-40B4-BE49-F238E27FC236}">
                <a16:creationId xmlns:a16="http://schemas.microsoft.com/office/drawing/2014/main" id="{85B8340E-4764-42AA-0AE9-773261C76D36}"/>
              </a:ext>
            </a:extLst>
          </p:cNvPr>
          <p:cNvPicPr>
            <a:picLocks noChangeAspect="1" noChangeArrowheads="1"/>
          </p:cNvPicPr>
          <p:nvPr/>
        </p:nvPicPr>
        <p:blipFill>
          <a:blip r:embed="rId3">
            <a:alphaModFix amt="15000"/>
            <a:extLst>
              <a:ext uri="{28A0092B-C50C-407E-A947-70E740481C1C}">
                <a14:useLocalDpi xmlns:a14="http://schemas.microsoft.com/office/drawing/2010/main" val="0"/>
              </a:ext>
            </a:extLst>
          </a:blip>
          <a:srcRect/>
          <a:stretch>
            <a:fillRect/>
          </a:stretch>
        </p:blipFill>
        <p:spPr bwMode="auto">
          <a:xfrm>
            <a:off x="114300" y="29337"/>
            <a:ext cx="10922000" cy="614762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7E5DBE0-85F6-37C0-16A8-9EB8CDC73B01}"/>
              </a:ext>
            </a:extLst>
          </p:cNvPr>
          <p:cNvSpPr>
            <a:spLocks noGrp="1"/>
          </p:cNvSpPr>
          <p:nvPr>
            <p:ph type="title"/>
          </p:nvPr>
        </p:nvSpPr>
        <p:spPr/>
        <p:txBody>
          <a:bodyPr/>
          <a:lstStyle/>
          <a:p>
            <a:r>
              <a:rPr lang="en-US" dirty="0"/>
              <a:t>Buttons and switches galore!</a:t>
            </a:r>
          </a:p>
        </p:txBody>
      </p:sp>
      <p:sp>
        <p:nvSpPr>
          <p:cNvPr id="3" name="Content Placeholder 2">
            <a:extLst>
              <a:ext uri="{FF2B5EF4-FFF2-40B4-BE49-F238E27FC236}">
                <a16:creationId xmlns:a16="http://schemas.microsoft.com/office/drawing/2014/main" id="{DAF8359F-3306-FF17-2149-0BABD1D8A8B7}"/>
              </a:ext>
            </a:extLst>
          </p:cNvPr>
          <p:cNvSpPr>
            <a:spLocks noGrp="1"/>
          </p:cNvSpPr>
          <p:nvPr>
            <p:ph idx="1"/>
          </p:nvPr>
        </p:nvSpPr>
        <p:spPr/>
        <p:txBody>
          <a:bodyPr/>
          <a:lstStyle/>
          <a:p>
            <a:r>
              <a:rPr lang="en-US" dirty="0"/>
              <a:t>How many ways can you make two </a:t>
            </a:r>
            <a:br>
              <a:rPr lang="en-US" dirty="0"/>
            </a:br>
            <a:r>
              <a:rPr lang="en-US" dirty="0"/>
              <a:t>	pieces of metal touch?</a:t>
            </a:r>
          </a:p>
        </p:txBody>
      </p:sp>
      <p:pic>
        <p:nvPicPr>
          <p:cNvPr id="9220" name="Picture 4" descr="Configuration of Switches by Function">
            <a:extLst>
              <a:ext uri="{FF2B5EF4-FFF2-40B4-BE49-F238E27FC236}">
                <a16:creationId xmlns:a16="http://schemas.microsoft.com/office/drawing/2014/main" id="{617591FD-09F5-3B50-9A7D-CA5149B505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93030" y="1516061"/>
            <a:ext cx="4789125" cy="4351338"/>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Switch and Push Button Symbols - Electrical and Electronic ...">
            <a:extLst>
              <a:ext uri="{FF2B5EF4-FFF2-40B4-BE49-F238E27FC236}">
                <a16:creationId xmlns:a16="http://schemas.microsoft.com/office/drawing/2014/main" id="{ED30D49B-505A-B2F1-568F-D0592AE4CA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2833619"/>
            <a:ext cx="3033780" cy="3033780"/>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Push-button Switch Symbols">
            <a:extLst>
              <a:ext uri="{FF2B5EF4-FFF2-40B4-BE49-F238E27FC236}">
                <a16:creationId xmlns:a16="http://schemas.microsoft.com/office/drawing/2014/main" id="{1E11B2A3-45FB-92E7-9BA7-741F8E42F1D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75940" y="2833619"/>
            <a:ext cx="2913130" cy="2913130"/>
          </a:xfrm>
          <a:prstGeom prst="rect">
            <a:avLst/>
          </a:prstGeom>
          <a:noFill/>
          <a:extLst>
            <a:ext uri="{909E8E84-426E-40DD-AFC4-6F175D3DCCD1}">
              <a14:hiddenFill xmlns:a14="http://schemas.microsoft.com/office/drawing/2010/main">
                <a:solidFill>
                  <a:srgbClr val="FFFFFF"/>
                </a:solidFill>
              </a14:hiddenFill>
            </a:ext>
          </a:extLst>
        </p:spPr>
      </p:pic>
      <p:pic>
        <p:nvPicPr>
          <p:cNvPr id="9226" name="Picture 10" descr="Electrical Symbols | Circuit Symbols For Kids | DK Find Out">
            <a:extLst>
              <a:ext uri="{FF2B5EF4-FFF2-40B4-BE49-F238E27FC236}">
                <a16:creationId xmlns:a16="http://schemas.microsoft.com/office/drawing/2014/main" id="{9B75E5B7-6485-135B-E691-7A49BEEA891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34355" y="4931248"/>
            <a:ext cx="1512820" cy="687072"/>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B61C9F7B-BC62-D303-D232-A3F76130C7A7}"/>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402373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BA16D-B6CF-7DCB-28FD-CB727BFF55DF}"/>
              </a:ext>
            </a:extLst>
          </p:cNvPr>
          <p:cNvSpPr>
            <a:spLocks noGrp="1"/>
          </p:cNvSpPr>
          <p:nvPr>
            <p:ph type="title"/>
          </p:nvPr>
        </p:nvSpPr>
        <p:spPr/>
        <p:txBody>
          <a:bodyPr/>
          <a:lstStyle/>
          <a:p>
            <a:r>
              <a:rPr lang="en-US" dirty="0"/>
              <a:t>Capacitors</a:t>
            </a:r>
          </a:p>
        </p:txBody>
      </p:sp>
      <p:sp>
        <p:nvSpPr>
          <p:cNvPr id="3" name="Content Placeholder 2">
            <a:extLst>
              <a:ext uri="{FF2B5EF4-FFF2-40B4-BE49-F238E27FC236}">
                <a16:creationId xmlns:a16="http://schemas.microsoft.com/office/drawing/2014/main" id="{91F1E275-BF05-EA50-F00D-87B247A908F8}"/>
              </a:ext>
            </a:extLst>
          </p:cNvPr>
          <p:cNvSpPr>
            <a:spLocks noGrp="1"/>
          </p:cNvSpPr>
          <p:nvPr>
            <p:ph idx="1"/>
          </p:nvPr>
        </p:nvSpPr>
        <p:spPr>
          <a:xfrm>
            <a:off x="838200" y="1825624"/>
            <a:ext cx="10515600" cy="4788535"/>
          </a:xfrm>
        </p:spPr>
        <p:txBody>
          <a:bodyPr>
            <a:normAutofit fontScale="85000" lnSpcReduction="20000"/>
          </a:bodyPr>
          <a:lstStyle/>
          <a:p>
            <a:r>
              <a:rPr lang="en-US" dirty="0"/>
              <a:t>Short-term DC batteries</a:t>
            </a:r>
          </a:p>
          <a:p>
            <a:r>
              <a:rPr lang="en-US" dirty="0"/>
              <a:t>Two types</a:t>
            </a:r>
          </a:p>
          <a:p>
            <a:pPr lvl="1"/>
            <a:r>
              <a:rPr lang="en-US" dirty="0"/>
              <a:t>Electrolytic</a:t>
            </a:r>
          </a:p>
          <a:p>
            <a:pPr lvl="2"/>
            <a:r>
              <a:rPr lang="en-US" dirty="0"/>
              <a:t>Polarized</a:t>
            </a:r>
          </a:p>
          <a:p>
            <a:pPr lvl="3"/>
            <a:r>
              <a:rPr lang="en-US" dirty="0"/>
              <a:t>like LED, long lead = positive</a:t>
            </a:r>
          </a:p>
          <a:p>
            <a:pPr lvl="3"/>
            <a:r>
              <a:rPr lang="en-US" dirty="0"/>
              <a:t>strip (line) = negative (line)</a:t>
            </a:r>
          </a:p>
          <a:p>
            <a:pPr lvl="2"/>
            <a:r>
              <a:rPr lang="en-US" dirty="0"/>
              <a:t>Can dry out after decades</a:t>
            </a:r>
          </a:p>
          <a:p>
            <a:pPr lvl="2"/>
            <a:r>
              <a:rPr lang="en-US" dirty="0"/>
              <a:t>Small-large values</a:t>
            </a:r>
          </a:p>
          <a:p>
            <a:pPr lvl="1"/>
            <a:r>
              <a:rPr lang="en-US" dirty="0"/>
              <a:t>Ceramic</a:t>
            </a:r>
          </a:p>
          <a:p>
            <a:pPr lvl="2"/>
            <a:r>
              <a:rPr lang="en-US" dirty="0"/>
              <a:t>Non-polarized (like resistor)</a:t>
            </a:r>
          </a:p>
          <a:p>
            <a:pPr lvl="2"/>
            <a:r>
              <a:rPr lang="en-US" dirty="0"/>
              <a:t>Small values</a:t>
            </a:r>
          </a:p>
          <a:p>
            <a:r>
              <a:rPr lang="en-US" dirty="0"/>
              <a:t>Measured in farads</a:t>
            </a:r>
          </a:p>
          <a:p>
            <a:pPr lvl="1"/>
            <a:r>
              <a:rPr lang="en-US" dirty="0"/>
              <a:t>Electrolytic values easy to read</a:t>
            </a:r>
          </a:p>
          <a:p>
            <a:pPr lvl="1"/>
            <a:r>
              <a:rPr lang="en-US" dirty="0"/>
              <a:t>Search online for ceramic value (ex. ceramic 104)</a:t>
            </a:r>
          </a:p>
          <a:p>
            <a:r>
              <a:rPr lang="en-US" dirty="0"/>
              <a:t>WARNING: Electrolytics can “explode” if plugged in backward</a:t>
            </a:r>
          </a:p>
          <a:p>
            <a:pPr lvl="1"/>
            <a:r>
              <a:rPr lang="en-US" dirty="0"/>
              <a:t>Magic blue smoke (it makes things go)</a:t>
            </a:r>
          </a:p>
        </p:txBody>
      </p:sp>
      <p:pic>
        <p:nvPicPr>
          <p:cNvPr id="10242" name="Picture 2" descr="What are the differences between electrolytic, tantalum and ceramic  capacitors? - Quora">
            <a:extLst>
              <a:ext uri="{FF2B5EF4-FFF2-40B4-BE49-F238E27FC236}">
                <a16:creationId xmlns:a16="http://schemas.microsoft.com/office/drawing/2014/main" id="{F3F5E5FE-2569-6F23-FAB9-F33033712C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8720" y="1436688"/>
            <a:ext cx="5734050" cy="3267075"/>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30AC81C4-8450-F1C2-6F2E-9DAAD3176BD4}"/>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36057020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FF64E-B674-5E37-A652-12004DB90B4A}"/>
              </a:ext>
            </a:extLst>
          </p:cNvPr>
          <p:cNvSpPr>
            <a:spLocks noGrp="1"/>
          </p:cNvSpPr>
          <p:nvPr>
            <p:ph type="title"/>
          </p:nvPr>
        </p:nvSpPr>
        <p:spPr/>
        <p:txBody>
          <a:bodyPr/>
          <a:lstStyle/>
          <a:p>
            <a:r>
              <a:rPr lang="en-US" dirty="0"/>
              <a:t>Fade out, part 1</a:t>
            </a:r>
          </a:p>
        </p:txBody>
      </p:sp>
      <p:pic>
        <p:nvPicPr>
          <p:cNvPr id="5" name="Picture 4">
            <a:extLst>
              <a:ext uri="{FF2B5EF4-FFF2-40B4-BE49-F238E27FC236}">
                <a16:creationId xmlns:a16="http://schemas.microsoft.com/office/drawing/2014/main" id="{0E7C755E-BB75-0BFB-FFD3-0ABBA8F687B2}"/>
              </a:ext>
            </a:extLst>
          </p:cNvPr>
          <p:cNvPicPr>
            <a:picLocks noChangeAspect="1"/>
          </p:cNvPicPr>
          <p:nvPr/>
        </p:nvPicPr>
        <p:blipFill>
          <a:blip r:embed="rId3"/>
          <a:stretch>
            <a:fillRect/>
          </a:stretch>
        </p:blipFill>
        <p:spPr>
          <a:xfrm>
            <a:off x="5784175" y="1503563"/>
            <a:ext cx="5569625" cy="3850874"/>
          </a:xfrm>
          <a:prstGeom prst="rect">
            <a:avLst/>
          </a:prstGeom>
        </p:spPr>
      </p:pic>
      <p:pic>
        <p:nvPicPr>
          <p:cNvPr id="9" name="Picture 8">
            <a:extLst>
              <a:ext uri="{FF2B5EF4-FFF2-40B4-BE49-F238E27FC236}">
                <a16:creationId xmlns:a16="http://schemas.microsoft.com/office/drawing/2014/main" id="{A60DF347-0716-A587-28BD-B3EBF15A0D42}"/>
              </a:ext>
            </a:extLst>
          </p:cNvPr>
          <p:cNvPicPr>
            <a:picLocks noChangeAspect="1"/>
          </p:cNvPicPr>
          <p:nvPr/>
        </p:nvPicPr>
        <p:blipFill>
          <a:blip r:embed="rId4"/>
          <a:stretch>
            <a:fillRect/>
          </a:stretch>
        </p:blipFill>
        <p:spPr>
          <a:xfrm>
            <a:off x="838200" y="1503563"/>
            <a:ext cx="4160881" cy="4305673"/>
          </a:xfrm>
          <a:prstGeom prst="rect">
            <a:avLst/>
          </a:prstGeom>
        </p:spPr>
      </p:pic>
      <p:sp>
        <p:nvSpPr>
          <p:cNvPr id="3" name="Footer Placeholder 2">
            <a:extLst>
              <a:ext uri="{FF2B5EF4-FFF2-40B4-BE49-F238E27FC236}">
                <a16:creationId xmlns:a16="http://schemas.microsoft.com/office/drawing/2014/main" id="{3D734323-C7CE-7762-8924-175A547530D8}"/>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2207851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C6825-D8C1-13B3-13B9-178D29BE5650}"/>
              </a:ext>
            </a:extLst>
          </p:cNvPr>
          <p:cNvSpPr>
            <a:spLocks noGrp="1"/>
          </p:cNvSpPr>
          <p:nvPr>
            <p:ph type="title"/>
          </p:nvPr>
        </p:nvSpPr>
        <p:spPr/>
        <p:txBody>
          <a:bodyPr/>
          <a:lstStyle/>
          <a:p>
            <a:r>
              <a:rPr lang="en-US" dirty="0"/>
              <a:t>Fade out, part 2</a:t>
            </a:r>
          </a:p>
        </p:txBody>
      </p:sp>
      <p:pic>
        <p:nvPicPr>
          <p:cNvPr id="5" name="Picture 4">
            <a:extLst>
              <a:ext uri="{FF2B5EF4-FFF2-40B4-BE49-F238E27FC236}">
                <a16:creationId xmlns:a16="http://schemas.microsoft.com/office/drawing/2014/main" id="{A8548C96-D7AA-FCA0-A70B-053E808E7251}"/>
              </a:ext>
            </a:extLst>
          </p:cNvPr>
          <p:cNvPicPr>
            <a:picLocks noChangeAspect="1"/>
          </p:cNvPicPr>
          <p:nvPr/>
        </p:nvPicPr>
        <p:blipFill>
          <a:blip r:embed="rId3"/>
          <a:stretch>
            <a:fillRect/>
          </a:stretch>
        </p:blipFill>
        <p:spPr>
          <a:xfrm>
            <a:off x="5798019" y="1614011"/>
            <a:ext cx="5555781" cy="3740309"/>
          </a:xfrm>
          <a:prstGeom prst="rect">
            <a:avLst/>
          </a:prstGeom>
        </p:spPr>
      </p:pic>
      <p:pic>
        <p:nvPicPr>
          <p:cNvPr id="7" name="Picture 6">
            <a:extLst>
              <a:ext uri="{FF2B5EF4-FFF2-40B4-BE49-F238E27FC236}">
                <a16:creationId xmlns:a16="http://schemas.microsoft.com/office/drawing/2014/main" id="{0204F032-0977-F080-6E0A-5800C97D9079}"/>
              </a:ext>
            </a:extLst>
          </p:cNvPr>
          <p:cNvPicPr>
            <a:picLocks noChangeAspect="1"/>
          </p:cNvPicPr>
          <p:nvPr/>
        </p:nvPicPr>
        <p:blipFill>
          <a:blip r:embed="rId4"/>
          <a:stretch>
            <a:fillRect/>
          </a:stretch>
        </p:blipFill>
        <p:spPr>
          <a:xfrm>
            <a:off x="838200" y="1537811"/>
            <a:ext cx="4191363" cy="4298052"/>
          </a:xfrm>
          <a:prstGeom prst="rect">
            <a:avLst/>
          </a:prstGeom>
        </p:spPr>
      </p:pic>
      <p:sp>
        <p:nvSpPr>
          <p:cNvPr id="3" name="Footer Placeholder 2">
            <a:extLst>
              <a:ext uri="{FF2B5EF4-FFF2-40B4-BE49-F238E27FC236}">
                <a16:creationId xmlns:a16="http://schemas.microsoft.com/office/drawing/2014/main" id="{B5ECD3A8-1C19-13BC-1DFA-18430ED856DC}"/>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32920327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6A39C-7D65-F02F-0834-B9F41DE83DAC}"/>
              </a:ext>
            </a:extLst>
          </p:cNvPr>
          <p:cNvSpPr>
            <a:spLocks noGrp="1"/>
          </p:cNvSpPr>
          <p:nvPr>
            <p:ph type="title"/>
          </p:nvPr>
        </p:nvSpPr>
        <p:spPr/>
        <p:txBody>
          <a:bodyPr/>
          <a:lstStyle/>
          <a:p>
            <a:r>
              <a:rPr lang="en-US" dirty="0"/>
              <a:t>Transistors</a:t>
            </a:r>
          </a:p>
        </p:txBody>
      </p:sp>
      <p:sp>
        <p:nvSpPr>
          <p:cNvPr id="3" name="Content Placeholder 2">
            <a:extLst>
              <a:ext uri="{FF2B5EF4-FFF2-40B4-BE49-F238E27FC236}">
                <a16:creationId xmlns:a16="http://schemas.microsoft.com/office/drawing/2014/main" id="{7AC739A9-F560-CFC7-D59E-A914CA7FA87C}"/>
              </a:ext>
            </a:extLst>
          </p:cNvPr>
          <p:cNvSpPr>
            <a:spLocks noGrp="1"/>
          </p:cNvSpPr>
          <p:nvPr>
            <p:ph idx="1"/>
          </p:nvPr>
        </p:nvSpPr>
        <p:spPr>
          <a:xfrm>
            <a:off x="838200" y="1414463"/>
            <a:ext cx="10515600" cy="5038724"/>
          </a:xfrm>
        </p:spPr>
        <p:txBody>
          <a:bodyPr>
            <a:normAutofit fontScale="92500" lnSpcReduction="20000"/>
          </a:bodyPr>
          <a:lstStyle/>
          <a:p>
            <a:r>
              <a:rPr lang="en-US" dirty="0"/>
              <a:t>Multiple uses</a:t>
            </a:r>
          </a:p>
          <a:p>
            <a:pPr lvl="1"/>
            <a:r>
              <a:rPr lang="en-US" dirty="0"/>
              <a:t>switch </a:t>
            </a:r>
          </a:p>
          <a:p>
            <a:pPr lvl="1"/>
            <a:r>
              <a:rPr lang="en-US" dirty="0"/>
              <a:t>amplifier</a:t>
            </a:r>
          </a:p>
          <a:p>
            <a:r>
              <a:rPr lang="en-US" dirty="0"/>
              <a:t>In, out, base (trigger)</a:t>
            </a:r>
          </a:p>
          <a:p>
            <a:pPr lvl="1"/>
            <a:r>
              <a:rPr lang="en-US" dirty="0"/>
              <a:t>NPN base needs + volts</a:t>
            </a:r>
          </a:p>
          <a:p>
            <a:pPr lvl="1"/>
            <a:r>
              <a:rPr lang="en-US" dirty="0"/>
              <a:t>PNP base needs – volts</a:t>
            </a:r>
          </a:p>
          <a:p>
            <a:pPr lvl="1"/>
            <a:r>
              <a:rPr lang="en-US" dirty="0"/>
              <a:t>Polarized</a:t>
            </a:r>
          </a:p>
          <a:p>
            <a:r>
              <a:rPr lang="en-US" dirty="0"/>
              <a:t>BJT</a:t>
            </a:r>
          </a:p>
          <a:p>
            <a:pPr lvl="1"/>
            <a:r>
              <a:rPr lang="en-US" dirty="0"/>
              <a:t>Common</a:t>
            </a:r>
          </a:p>
          <a:p>
            <a:pPr lvl="1"/>
            <a:r>
              <a:rPr lang="en-US" dirty="0"/>
              <a:t>Round</a:t>
            </a:r>
          </a:p>
          <a:p>
            <a:pPr lvl="1"/>
            <a:r>
              <a:rPr lang="en-US" dirty="0"/>
              <a:t>Power hog (relatively)</a:t>
            </a:r>
          </a:p>
          <a:p>
            <a:r>
              <a:rPr lang="en-US" dirty="0"/>
              <a:t>MOSFET</a:t>
            </a:r>
          </a:p>
          <a:p>
            <a:pPr lvl="1"/>
            <a:r>
              <a:rPr lang="en-US" dirty="0"/>
              <a:t>Static sensitive!</a:t>
            </a:r>
          </a:p>
          <a:p>
            <a:pPr lvl="1"/>
            <a:r>
              <a:rPr lang="en-US" dirty="0"/>
              <a:t>Square</a:t>
            </a:r>
          </a:p>
          <a:p>
            <a:pPr lvl="1"/>
            <a:r>
              <a:rPr lang="en-US" dirty="0"/>
              <a:t>Efficient</a:t>
            </a:r>
          </a:p>
          <a:p>
            <a:endParaRPr lang="en-US" dirty="0"/>
          </a:p>
        </p:txBody>
      </p:sp>
      <p:pic>
        <p:nvPicPr>
          <p:cNvPr id="6" name="Picture 5" descr="Diagram&#10;&#10;Description automatically generated">
            <a:extLst>
              <a:ext uri="{FF2B5EF4-FFF2-40B4-BE49-F238E27FC236}">
                <a16:creationId xmlns:a16="http://schemas.microsoft.com/office/drawing/2014/main" id="{7705C47E-09AC-88D7-2A65-6B3430BE09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7243" y="1206814"/>
            <a:ext cx="6666557" cy="4444371"/>
          </a:xfrm>
          <a:prstGeom prst="rect">
            <a:avLst/>
          </a:prstGeom>
        </p:spPr>
      </p:pic>
      <p:sp>
        <p:nvSpPr>
          <p:cNvPr id="4" name="Footer Placeholder 3">
            <a:extLst>
              <a:ext uri="{FF2B5EF4-FFF2-40B4-BE49-F238E27FC236}">
                <a16:creationId xmlns:a16="http://schemas.microsoft.com/office/drawing/2014/main" id="{66D20E3F-49D4-7F8C-DE96-7180CDDE5581}"/>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960327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F912C-6DE5-B19F-F183-E8EF420A5586}"/>
              </a:ext>
            </a:extLst>
          </p:cNvPr>
          <p:cNvSpPr>
            <a:spLocks noGrp="1"/>
          </p:cNvSpPr>
          <p:nvPr>
            <p:ph type="title"/>
          </p:nvPr>
        </p:nvSpPr>
        <p:spPr/>
        <p:txBody>
          <a:bodyPr/>
          <a:lstStyle/>
          <a:p>
            <a:r>
              <a:rPr lang="en-US" dirty="0"/>
              <a:t>Put your finger on it</a:t>
            </a:r>
          </a:p>
        </p:txBody>
      </p:sp>
      <p:pic>
        <p:nvPicPr>
          <p:cNvPr id="5" name="Picture 4">
            <a:extLst>
              <a:ext uri="{FF2B5EF4-FFF2-40B4-BE49-F238E27FC236}">
                <a16:creationId xmlns:a16="http://schemas.microsoft.com/office/drawing/2014/main" id="{F7359549-46B5-773F-8784-CE15D8D58127}"/>
              </a:ext>
            </a:extLst>
          </p:cNvPr>
          <p:cNvPicPr>
            <a:picLocks noChangeAspect="1"/>
          </p:cNvPicPr>
          <p:nvPr/>
        </p:nvPicPr>
        <p:blipFill>
          <a:blip r:embed="rId3"/>
          <a:stretch>
            <a:fillRect/>
          </a:stretch>
        </p:blipFill>
        <p:spPr>
          <a:xfrm>
            <a:off x="6390894" y="2619908"/>
            <a:ext cx="5411556" cy="3243784"/>
          </a:xfrm>
          <a:prstGeom prst="rect">
            <a:avLst/>
          </a:prstGeom>
        </p:spPr>
      </p:pic>
      <p:pic>
        <p:nvPicPr>
          <p:cNvPr id="7" name="Picture 6">
            <a:extLst>
              <a:ext uri="{FF2B5EF4-FFF2-40B4-BE49-F238E27FC236}">
                <a16:creationId xmlns:a16="http://schemas.microsoft.com/office/drawing/2014/main" id="{DF0502F7-DE25-9CF4-EDC7-82D149470434}"/>
              </a:ext>
            </a:extLst>
          </p:cNvPr>
          <p:cNvPicPr>
            <a:picLocks noChangeAspect="1"/>
          </p:cNvPicPr>
          <p:nvPr/>
        </p:nvPicPr>
        <p:blipFill>
          <a:blip r:embed="rId4"/>
          <a:stretch>
            <a:fillRect/>
          </a:stretch>
        </p:blipFill>
        <p:spPr>
          <a:xfrm>
            <a:off x="675410" y="2349325"/>
            <a:ext cx="5303980" cy="4038950"/>
          </a:xfrm>
          <a:prstGeom prst="rect">
            <a:avLst/>
          </a:prstGeom>
        </p:spPr>
      </p:pic>
      <p:sp>
        <p:nvSpPr>
          <p:cNvPr id="8" name="Content Placeholder 2">
            <a:extLst>
              <a:ext uri="{FF2B5EF4-FFF2-40B4-BE49-F238E27FC236}">
                <a16:creationId xmlns:a16="http://schemas.microsoft.com/office/drawing/2014/main" id="{DCA63EB9-9FF7-E8DB-0B7E-4BE63C058294}"/>
              </a:ext>
            </a:extLst>
          </p:cNvPr>
          <p:cNvSpPr>
            <a:spLocks noGrp="1"/>
          </p:cNvSpPr>
          <p:nvPr>
            <p:ph idx="1"/>
          </p:nvPr>
        </p:nvSpPr>
        <p:spPr>
          <a:xfrm>
            <a:off x="838200" y="1397000"/>
            <a:ext cx="10515600" cy="4779963"/>
          </a:xfrm>
        </p:spPr>
        <p:txBody>
          <a:bodyPr/>
          <a:lstStyle/>
          <a:p>
            <a:r>
              <a:rPr lang="en-US" dirty="0"/>
              <a:t>If desired, use finger instead of 1k </a:t>
            </a:r>
            <a:r>
              <a:rPr lang="en-US" dirty="0" err="1"/>
              <a:t>resistor+switch</a:t>
            </a:r>
            <a:endParaRPr lang="en-US" dirty="0"/>
          </a:p>
          <a:p>
            <a:r>
              <a:rPr lang="en-US" dirty="0"/>
              <a:t>Caution: Electricity across heart, only use fingers from one hand</a:t>
            </a:r>
          </a:p>
        </p:txBody>
      </p:sp>
      <p:sp>
        <p:nvSpPr>
          <p:cNvPr id="3" name="Footer Placeholder 2">
            <a:extLst>
              <a:ext uri="{FF2B5EF4-FFF2-40B4-BE49-F238E27FC236}">
                <a16:creationId xmlns:a16="http://schemas.microsoft.com/office/drawing/2014/main" id="{D596D816-EEF1-2C62-C554-CB85552C68DA}"/>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22751898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2B56A-2244-F96D-9EDB-2D677AF6ABDC}"/>
              </a:ext>
            </a:extLst>
          </p:cNvPr>
          <p:cNvSpPr>
            <a:spLocks noGrp="1"/>
          </p:cNvSpPr>
          <p:nvPr>
            <p:ph type="title"/>
          </p:nvPr>
        </p:nvSpPr>
        <p:spPr/>
        <p:txBody>
          <a:bodyPr/>
          <a:lstStyle/>
          <a:p>
            <a:r>
              <a:rPr lang="en-US" dirty="0"/>
              <a:t>Pattern: Transistor as a switch</a:t>
            </a:r>
          </a:p>
        </p:txBody>
      </p:sp>
      <p:sp>
        <p:nvSpPr>
          <p:cNvPr id="3" name="Content Placeholder 2">
            <a:extLst>
              <a:ext uri="{FF2B5EF4-FFF2-40B4-BE49-F238E27FC236}">
                <a16:creationId xmlns:a16="http://schemas.microsoft.com/office/drawing/2014/main" id="{D187BD28-6218-8255-53BB-E27DB116F5F9}"/>
              </a:ext>
            </a:extLst>
          </p:cNvPr>
          <p:cNvSpPr>
            <a:spLocks noGrp="1"/>
          </p:cNvSpPr>
          <p:nvPr>
            <p:ph idx="1"/>
          </p:nvPr>
        </p:nvSpPr>
        <p:spPr/>
        <p:txBody>
          <a:bodyPr/>
          <a:lstStyle/>
          <a:p>
            <a:r>
              <a:rPr lang="en-US" dirty="0"/>
              <a:t>Low current controls independent current</a:t>
            </a:r>
          </a:p>
          <a:p>
            <a:endParaRPr lang="en-US" dirty="0"/>
          </a:p>
        </p:txBody>
      </p:sp>
      <p:sp>
        <p:nvSpPr>
          <p:cNvPr id="4" name="Footer Placeholder 3">
            <a:extLst>
              <a:ext uri="{FF2B5EF4-FFF2-40B4-BE49-F238E27FC236}">
                <a16:creationId xmlns:a16="http://schemas.microsoft.com/office/drawing/2014/main" id="{A0342FCF-F357-B676-7CD2-BB06968203A3}"/>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42266042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9F04-9050-D33E-B7FD-3E29D45C0A31}"/>
              </a:ext>
            </a:extLst>
          </p:cNvPr>
          <p:cNvSpPr>
            <a:spLocks noGrp="1"/>
          </p:cNvSpPr>
          <p:nvPr>
            <p:ph type="title"/>
          </p:nvPr>
        </p:nvSpPr>
        <p:spPr/>
        <p:txBody>
          <a:bodyPr/>
          <a:lstStyle/>
          <a:p>
            <a:r>
              <a:rPr lang="en-US" dirty="0"/>
              <a:t>Extra bits and bobs</a:t>
            </a:r>
          </a:p>
        </p:txBody>
      </p:sp>
      <p:sp>
        <p:nvSpPr>
          <p:cNvPr id="3" name="Content Placeholder 2">
            <a:extLst>
              <a:ext uri="{FF2B5EF4-FFF2-40B4-BE49-F238E27FC236}">
                <a16:creationId xmlns:a16="http://schemas.microsoft.com/office/drawing/2014/main" id="{4F39CD29-2D46-9D84-C1E4-8AE121818E2C}"/>
              </a:ext>
            </a:extLst>
          </p:cNvPr>
          <p:cNvSpPr>
            <a:spLocks noGrp="1"/>
          </p:cNvSpPr>
          <p:nvPr>
            <p:ph idx="1"/>
          </p:nvPr>
        </p:nvSpPr>
        <p:spPr/>
        <p:txBody>
          <a:bodyPr/>
          <a:lstStyle/>
          <a:p>
            <a:r>
              <a:rPr lang="en-US" dirty="0"/>
              <a:t>Relays</a:t>
            </a:r>
          </a:p>
          <a:p>
            <a:r>
              <a:rPr lang="en-US" dirty="0"/>
              <a:t>Photoresistor</a:t>
            </a:r>
          </a:p>
          <a:p>
            <a:r>
              <a:rPr lang="en-US" dirty="0"/>
              <a:t>Inductors</a:t>
            </a:r>
          </a:p>
          <a:p>
            <a:r>
              <a:rPr lang="en-US" dirty="0"/>
              <a:t>Diodes</a:t>
            </a:r>
          </a:p>
          <a:p>
            <a:r>
              <a:rPr lang="en-US" dirty="0"/>
              <a:t>Motors</a:t>
            </a:r>
          </a:p>
          <a:p>
            <a:r>
              <a:rPr lang="en-US" dirty="0"/>
              <a:t>voltage regulator</a:t>
            </a:r>
          </a:p>
          <a:p>
            <a:r>
              <a:rPr lang="en-US" dirty="0"/>
              <a:t>Logic gates</a:t>
            </a:r>
          </a:p>
          <a:p>
            <a:pPr lvl="1"/>
            <a:endParaRPr lang="en-US" dirty="0"/>
          </a:p>
        </p:txBody>
      </p:sp>
      <p:sp>
        <p:nvSpPr>
          <p:cNvPr id="4" name="Footer Placeholder 3">
            <a:extLst>
              <a:ext uri="{FF2B5EF4-FFF2-40B4-BE49-F238E27FC236}">
                <a16:creationId xmlns:a16="http://schemas.microsoft.com/office/drawing/2014/main" id="{AE10F004-0FA1-1A8C-2274-52D5CEE28D6E}"/>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3122623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3845D-9B69-8C7C-28AD-37956778E641}"/>
              </a:ext>
            </a:extLst>
          </p:cNvPr>
          <p:cNvSpPr>
            <a:spLocks noGrp="1"/>
          </p:cNvSpPr>
          <p:nvPr>
            <p:ph type="title"/>
          </p:nvPr>
        </p:nvSpPr>
        <p:spPr/>
        <p:txBody>
          <a:bodyPr/>
          <a:lstStyle/>
          <a:p>
            <a:r>
              <a:rPr lang="en-US" dirty="0"/>
              <a:t>Safety</a:t>
            </a:r>
          </a:p>
        </p:txBody>
      </p:sp>
      <p:sp>
        <p:nvSpPr>
          <p:cNvPr id="3" name="Content Placeholder 2">
            <a:extLst>
              <a:ext uri="{FF2B5EF4-FFF2-40B4-BE49-F238E27FC236}">
                <a16:creationId xmlns:a16="http://schemas.microsoft.com/office/drawing/2014/main" id="{FFFFF1B3-67D6-2D4C-41A9-2AA411CE69C7}"/>
              </a:ext>
            </a:extLst>
          </p:cNvPr>
          <p:cNvSpPr>
            <a:spLocks noGrp="1"/>
          </p:cNvSpPr>
          <p:nvPr>
            <p:ph idx="1"/>
          </p:nvPr>
        </p:nvSpPr>
        <p:spPr/>
        <p:txBody>
          <a:bodyPr/>
          <a:lstStyle/>
          <a:p>
            <a:r>
              <a:rPr lang="en-US" dirty="0"/>
              <a:t>Be aware of those around you</a:t>
            </a:r>
          </a:p>
          <a:p>
            <a:endParaRPr lang="en-US" dirty="0"/>
          </a:p>
          <a:p>
            <a:r>
              <a:rPr lang="en-US" dirty="0"/>
              <a:t>Don’t stick wires into electrical outlets</a:t>
            </a:r>
          </a:p>
          <a:p>
            <a:endParaRPr lang="en-US" dirty="0"/>
          </a:p>
          <a:p>
            <a:r>
              <a:rPr lang="en-US" dirty="0"/>
              <a:t>Don’t lick the batteries</a:t>
            </a:r>
          </a:p>
          <a:p>
            <a:endParaRPr lang="en-US" dirty="0"/>
          </a:p>
          <a:p>
            <a:pPr marL="0" indent="0">
              <a:buNone/>
            </a:pPr>
            <a:endParaRPr lang="en-US" dirty="0"/>
          </a:p>
          <a:p>
            <a:endParaRPr lang="en-US" dirty="0"/>
          </a:p>
        </p:txBody>
      </p:sp>
      <p:sp>
        <p:nvSpPr>
          <p:cNvPr id="4" name="Footer Placeholder 3">
            <a:extLst>
              <a:ext uri="{FF2B5EF4-FFF2-40B4-BE49-F238E27FC236}">
                <a16:creationId xmlns:a16="http://schemas.microsoft.com/office/drawing/2014/main" id="{8672BD82-86B3-693F-A9CC-2E71A207417D}"/>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42313704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727B1-7ADA-5E30-9A29-A49DF0CCEF1D}"/>
              </a:ext>
            </a:extLst>
          </p:cNvPr>
          <p:cNvSpPr>
            <a:spLocks noGrp="1"/>
          </p:cNvSpPr>
          <p:nvPr>
            <p:ph type="title"/>
          </p:nvPr>
        </p:nvSpPr>
        <p:spPr/>
        <p:txBody>
          <a:bodyPr/>
          <a:lstStyle/>
          <a:p>
            <a:r>
              <a:rPr lang="en-US" dirty="0"/>
              <a:t>Further learning: websites</a:t>
            </a:r>
          </a:p>
        </p:txBody>
      </p:sp>
      <p:sp>
        <p:nvSpPr>
          <p:cNvPr id="3" name="Content Placeholder 2">
            <a:extLst>
              <a:ext uri="{FF2B5EF4-FFF2-40B4-BE49-F238E27FC236}">
                <a16:creationId xmlns:a16="http://schemas.microsoft.com/office/drawing/2014/main" id="{A10B7E9C-6A94-C87C-4F2D-AB5DF3831329}"/>
              </a:ext>
            </a:extLst>
          </p:cNvPr>
          <p:cNvSpPr>
            <a:spLocks noGrp="1"/>
          </p:cNvSpPr>
          <p:nvPr>
            <p:ph idx="1"/>
          </p:nvPr>
        </p:nvSpPr>
        <p:spPr/>
        <p:txBody>
          <a:bodyPr/>
          <a:lstStyle/>
          <a:p>
            <a:r>
              <a:rPr lang="en-US" dirty="0"/>
              <a:t>Search online for the “pattern: *value*” text.</a:t>
            </a:r>
          </a:p>
          <a:p>
            <a:r>
              <a:rPr lang="en-US" dirty="0"/>
              <a:t>Tinkercad.com</a:t>
            </a:r>
          </a:p>
          <a:p>
            <a:r>
              <a:rPr lang="en-US" dirty="0"/>
              <a:t>falstad.com/circuit</a:t>
            </a:r>
          </a:p>
          <a:p>
            <a:r>
              <a:rPr lang="en-US" dirty="0"/>
              <a:t>megaprocessor.com/stepping-stones.html</a:t>
            </a:r>
          </a:p>
          <a:p>
            <a:r>
              <a:rPr lang="en-US" dirty="0"/>
              <a:t>nandgame.com </a:t>
            </a:r>
          </a:p>
          <a:p>
            <a:endParaRPr lang="en-US" dirty="0"/>
          </a:p>
        </p:txBody>
      </p:sp>
      <p:sp>
        <p:nvSpPr>
          <p:cNvPr id="4" name="Footer Placeholder 3">
            <a:extLst>
              <a:ext uri="{FF2B5EF4-FFF2-40B4-BE49-F238E27FC236}">
                <a16:creationId xmlns:a16="http://schemas.microsoft.com/office/drawing/2014/main" id="{6C44F82D-0ECE-AF0C-4A6F-4B91C8CE83EF}"/>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965840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5B521-6A2B-3B02-E244-B9C9558513C0}"/>
              </a:ext>
            </a:extLst>
          </p:cNvPr>
          <p:cNvSpPr>
            <a:spLocks noGrp="1"/>
          </p:cNvSpPr>
          <p:nvPr>
            <p:ph type="title"/>
          </p:nvPr>
        </p:nvSpPr>
        <p:spPr/>
        <p:txBody>
          <a:bodyPr/>
          <a:lstStyle/>
          <a:p>
            <a:r>
              <a:rPr lang="en-US" dirty="0"/>
              <a:t>Further learning: books</a:t>
            </a:r>
          </a:p>
        </p:txBody>
      </p:sp>
      <p:sp>
        <p:nvSpPr>
          <p:cNvPr id="3" name="Content Placeholder 2">
            <a:extLst>
              <a:ext uri="{FF2B5EF4-FFF2-40B4-BE49-F238E27FC236}">
                <a16:creationId xmlns:a16="http://schemas.microsoft.com/office/drawing/2014/main" id="{7F00C32C-C6E3-AB48-F658-BEB1DCDC7C51}"/>
              </a:ext>
            </a:extLst>
          </p:cNvPr>
          <p:cNvSpPr>
            <a:spLocks noGrp="1"/>
          </p:cNvSpPr>
          <p:nvPr>
            <p:ph idx="1"/>
          </p:nvPr>
        </p:nvSpPr>
        <p:spPr/>
        <p:txBody>
          <a:bodyPr/>
          <a:lstStyle/>
          <a:p>
            <a:r>
              <a:rPr lang="en-US" dirty="0"/>
              <a:t>Make: Electronics by Charles Platt</a:t>
            </a:r>
          </a:p>
          <a:p>
            <a:r>
              <a:rPr lang="en-US" b="0" i="0" dirty="0">
                <a:solidFill>
                  <a:srgbClr val="202124"/>
                </a:solidFill>
                <a:effectLst/>
                <a:latin typeface="Google Sans"/>
              </a:rPr>
              <a:t>The Art of Electronics by Paul Horowitz and Winfield Hill</a:t>
            </a:r>
            <a:endParaRPr lang="en-US" dirty="0"/>
          </a:p>
          <a:p>
            <a:endParaRPr lang="en-US" dirty="0"/>
          </a:p>
        </p:txBody>
      </p:sp>
      <p:sp>
        <p:nvSpPr>
          <p:cNvPr id="4" name="Footer Placeholder 3">
            <a:extLst>
              <a:ext uri="{FF2B5EF4-FFF2-40B4-BE49-F238E27FC236}">
                <a16:creationId xmlns:a16="http://schemas.microsoft.com/office/drawing/2014/main" id="{4DF5166A-6E14-ED92-520B-391962BD452C}"/>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4006363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CF18F-86D9-7A0B-B71C-8BDEAF4E1982}"/>
              </a:ext>
            </a:extLst>
          </p:cNvPr>
          <p:cNvSpPr>
            <a:spLocks noGrp="1"/>
          </p:cNvSpPr>
          <p:nvPr>
            <p:ph type="title"/>
          </p:nvPr>
        </p:nvSpPr>
        <p:spPr/>
        <p:txBody>
          <a:bodyPr/>
          <a:lstStyle/>
          <a:p>
            <a:r>
              <a:rPr lang="en-US" dirty="0"/>
              <a:t>Further learning: YouTube channels</a:t>
            </a:r>
          </a:p>
        </p:txBody>
      </p:sp>
      <p:sp>
        <p:nvSpPr>
          <p:cNvPr id="3" name="Content Placeholder 2">
            <a:extLst>
              <a:ext uri="{FF2B5EF4-FFF2-40B4-BE49-F238E27FC236}">
                <a16:creationId xmlns:a16="http://schemas.microsoft.com/office/drawing/2014/main" id="{D57BAD81-5CE5-AB8A-B7BC-5B9F9EA369BE}"/>
              </a:ext>
            </a:extLst>
          </p:cNvPr>
          <p:cNvSpPr>
            <a:spLocks noGrp="1"/>
          </p:cNvSpPr>
          <p:nvPr>
            <p:ph idx="1"/>
          </p:nvPr>
        </p:nvSpPr>
        <p:spPr/>
        <p:txBody>
          <a:bodyPr/>
          <a:lstStyle/>
          <a:p>
            <a:r>
              <a:rPr lang="en-US" dirty="0" err="1"/>
              <a:t>GreatScott</a:t>
            </a:r>
            <a:r>
              <a:rPr lang="en-US" dirty="0"/>
              <a:t>!</a:t>
            </a:r>
          </a:p>
          <a:p>
            <a:r>
              <a:rPr lang="en-US" dirty="0" err="1"/>
              <a:t>Electroboom</a:t>
            </a:r>
            <a:endParaRPr lang="en-US" dirty="0"/>
          </a:p>
          <a:p>
            <a:r>
              <a:rPr lang="en-US" dirty="0" err="1"/>
              <a:t>BenEater</a:t>
            </a:r>
            <a:endParaRPr lang="en-US" dirty="0"/>
          </a:p>
          <a:p>
            <a:r>
              <a:rPr lang="en-US" dirty="0" err="1"/>
              <a:t>CircuitLabInc</a:t>
            </a:r>
            <a:endParaRPr lang="en-US" dirty="0"/>
          </a:p>
          <a:p>
            <a:r>
              <a:rPr lang="en-US" dirty="0"/>
              <a:t>Stefano91ste</a:t>
            </a:r>
          </a:p>
        </p:txBody>
      </p:sp>
      <p:sp>
        <p:nvSpPr>
          <p:cNvPr id="4" name="Footer Placeholder 3">
            <a:extLst>
              <a:ext uri="{FF2B5EF4-FFF2-40B4-BE49-F238E27FC236}">
                <a16:creationId xmlns:a16="http://schemas.microsoft.com/office/drawing/2014/main" id="{B8ADEB2B-6EC8-49B8-61CC-0F91E9081326}"/>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23924345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9785F-C920-EBC6-EC31-F378807339DF}"/>
              </a:ext>
            </a:extLst>
          </p:cNvPr>
          <p:cNvSpPr>
            <a:spLocks noGrp="1"/>
          </p:cNvSpPr>
          <p:nvPr>
            <p:ph type="title"/>
          </p:nvPr>
        </p:nvSpPr>
        <p:spPr/>
        <p:txBody>
          <a:bodyPr/>
          <a:lstStyle/>
          <a:p>
            <a:r>
              <a:rPr lang="en-US" dirty="0"/>
              <a:t>FAQs</a:t>
            </a:r>
          </a:p>
        </p:txBody>
      </p:sp>
      <p:sp>
        <p:nvSpPr>
          <p:cNvPr id="3" name="Content Placeholder 2">
            <a:extLst>
              <a:ext uri="{FF2B5EF4-FFF2-40B4-BE49-F238E27FC236}">
                <a16:creationId xmlns:a16="http://schemas.microsoft.com/office/drawing/2014/main" id="{8770E4E5-90BC-5118-F8C2-53DD4B4A55FD}"/>
              </a:ext>
            </a:extLst>
          </p:cNvPr>
          <p:cNvSpPr>
            <a:spLocks noGrp="1"/>
          </p:cNvSpPr>
          <p:nvPr>
            <p:ph idx="1"/>
          </p:nvPr>
        </p:nvSpPr>
        <p:spPr/>
        <p:txBody>
          <a:bodyPr/>
          <a:lstStyle/>
          <a:p>
            <a:r>
              <a:rPr lang="en-US" dirty="0"/>
              <a:t>How did I generate the breadboard images? Tinkercad.com</a:t>
            </a:r>
          </a:p>
          <a:p>
            <a:endParaRPr lang="en-US" dirty="0"/>
          </a:p>
          <a:p>
            <a:r>
              <a:rPr lang="en-US" dirty="0"/>
              <a:t>How did I generate the schematics? Exported tinkercad.com to </a:t>
            </a:r>
            <a:r>
              <a:rPr lang="en-US" dirty="0" err="1"/>
              <a:t>fushion</a:t>
            </a:r>
            <a:r>
              <a:rPr lang="en-US" dirty="0"/>
              <a:t> 360 and manually laid it out</a:t>
            </a:r>
          </a:p>
          <a:p>
            <a:endParaRPr lang="en-US" dirty="0"/>
          </a:p>
          <a:p>
            <a:r>
              <a:rPr lang="en-US" dirty="0"/>
              <a:t>How do I know what IC’s are available? Like programming, immersion through copy/paste from </a:t>
            </a:r>
            <a:r>
              <a:rPr lang="en-US" dirty="0" err="1"/>
              <a:t>StackOverflow</a:t>
            </a:r>
            <a:r>
              <a:rPr lang="en-US" dirty="0"/>
              <a:t>.</a:t>
            </a:r>
          </a:p>
        </p:txBody>
      </p:sp>
      <p:sp>
        <p:nvSpPr>
          <p:cNvPr id="4" name="Footer Placeholder 3">
            <a:extLst>
              <a:ext uri="{FF2B5EF4-FFF2-40B4-BE49-F238E27FC236}">
                <a16:creationId xmlns:a16="http://schemas.microsoft.com/office/drawing/2014/main" id="{8676E948-5561-8B65-B4CF-C1429E920627}"/>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6921631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F48C1-745C-27FF-D239-CAF66793C0B3}"/>
              </a:ext>
            </a:extLst>
          </p:cNvPr>
          <p:cNvSpPr>
            <a:spLocks noGrp="1"/>
          </p:cNvSpPr>
          <p:nvPr>
            <p:ph type="ctrTitle"/>
          </p:nvPr>
        </p:nvSpPr>
        <p:spPr/>
        <p:txBody>
          <a:bodyPr/>
          <a:lstStyle/>
          <a:p>
            <a:r>
              <a:rPr lang="en-US" dirty="0"/>
              <a:t>Intro to electronics</a:t>
            </a:r>
          </a:p>
        </p:txBody>
      </p:sp>
      <p:sp>
        <p:nvSpPr>
          <p:cNvPr id="3" name="Subtitle 2">
            <a:extLst>
              <a:ext uri="{FF2B5EF4-FFF2-40B4-BE49-F238E27FC236}">
                <a16:creationId xmlns:a16="http://schemas.microsoft.com/office/drawing/2014/main" id="{C21DB2FF-E42C-9F8D-0570-34DA2097D8DF}"/>
              </a:ext>
            </a:extLst>
          </p:cNvPr>
          <p:cNvSpPr>
            <a:spLocks noGrp="1"/>
          </p:cNvSpPr>
          <p:nvPr>
            <p:ph type="subTitle" idx="1"/>
          </p:nvPr>
        </p:nvSpPr>
        <p:spPr/>
        <p:txBody>
          <a:bodyPr/>
          <a:lstStyle/>
          <a:p>
            <a:r>
              <a:rPr lang="en-US"/>
              <a:t>Part 2</a:t>
            </a:r>
          </a:p>
          <a:p>
            <a:br>
              <a:rPr lang="en-US" dirty="0"/>
            </a:br>
            <a:r>
              <a:rPr lang="en-US" dirty="0"/>
              <a:t>https://tinyurl.com/3xmw9jmh</a:t>
            </a:r>
          </a:p>
        </p:txBody>
      </p:sp>
    </p:spTree>
    <p:extLst>
      <p:ext uri="{BB962C8B-B14F-4D97-AF65-F5344CB8AC3E}">
        <p14:creationId xmlns:p14="http://schemas.microsoft.com/office/powerpoint/2010/main" val="29568725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54190-C114-B0CD-1E5B-ED476D762E32}"/>
              </a:ext>
            </a:extLst>
          </p:cNvPr>
          <p:cNvSpPr>
            <a:spLocks noGrp="1"/>
          </p:cNvSpPr>
          <p:nvPr>
            <p:ph type="title"/>
          </p:nvPr>
        </p:nvSpPr>
        <p:spPr/>
        <p:txBody>
          <a:bodyPr>
            <a:normAutofit/>
          </a:bodyPr>
          <a:lstStyle/>
          <a:p>
            <a:r>
              <a:rPr lang="en-US" dirty="0"/>
              <a:t>#include library: theory</a:t>
            </a:r>
            <a:endParaRPr lang="en-US" sz="2400" dirty="0"/>
          </a:p>
        </p:txBody>
      </p:sp>
      <p:sp>
        <p:nvSpPr>
          <p:cNvPr id="3" name="Content Placeholder 2">
            <a:extLst>
              <a:ext uri="{FF2B5EF4-FFF2-40B4-BE49-F238E27FC236}">
                <a16:creationId xmlns:a16="http://schemas.microsoft.com/office/drawing/2014/main" id="{7016FD00-EEE5-50F7-B1F5-BEEDF0D737BE}"/>
              </a:ext>
            </a:extLst>
          </p:cNvPr>
          <p:cNvSpPr>
            <a:spLocks noGrp="1"/>
          </p:cNvSpPr>
          <p:nvPr>
            <p:ph idx="1"/>
          </p:nvPr>
        </p:nvSpPr>
        <p:spPr>
          <a:xfrm>
            <a:off x="838200" y="1416497"/>
            <a:ext cx="10515600" cy="4351338"/>
          </a:xfrm>
        </p:spPr>
        <p:txBody>
          <a:bodyPr/>
          <a:lstStyle/>
          <a:p>
            <a:r>
              <a:rPr lang="en-US" dirty="0"/>
              <a:t>Integrated circuits</a:t>
            </a:r>
          </a:p>
          <a:p>
            <a:r>
              <a:rPr lang="en-US" dirty="0"/>
              <a:t>Like importing a library</a:t>
            </a:r>
          </a:p>
          <a:p>
            <a:r>
              <a:rPr lang="en-US" dirty="0"/>
              <a:t>Pin 1 is dot, count up counter clockwise</a:t>
            </a:r>
          </a:p>
          <a:p>
            <a:pPr marL="0" indent="0">
              <a:buNone/>
            </a:pPr>
            <a:endParaRPr lang="en-US" dirty="0"/>
          </a:p>
        </p:txBody>
      </p:sp>
      <p:pic>
        <p:nvPicPr>
          <p:cNvPr id="5" name="Picture 4">
            <a:extLst>
              <a:ext uri="{FF2B5EF4-FFF2-40B4-BE49-F238E27FC236}">
                <a16:creationId xmlns:a16="http://schemas.microsoft.com/office/drawing/2014/main" id="{6F9AC040-A6DA-A426-F466-8F0E6259E538}"/>
              </a:ext>
            </a:extLst>
          </p:cNvPr>
          <p:cNvPicPr>
            <a:picLocks noChangeAspect="1"/>
          </p:cNvPicPr>
          <p:nvPr/>
        </p:nvPicPr>
        <p:blipFill>
          <a:blip r:embed="rId3"/>
          <a:stretch>
            <a:fillRect/>
          </a:stretch>
        </p:blipFill>
        <p:spPr>
          <a:xfrm>
            <a:off x="1143000" y="3429000"/>
            <a:ext cx="1795911" cy="2012503"/>
          </a:xfrm>
          <a:prstGeom prst="rect">
            <a:avLst/>
          </a:prstGeom>
        </p:spPr>
      </p:pic>
      <p:pic>
        <p:nvPicPr>
          <p:cNvPr id="13316" name="Picture 4" descr="555 timer teardown: inside the world's most popular IC">
            <a:extLst>
              <a:ext uri="{FF2B5EF4-FFF2-40B4-BE49-F238E27FC236}">
                <a16:creationId xmlns:a16="http://schemas.microsoft.com/office/drawing/2014/main" id="{DD52D975-922D-3E94-C8A5-7E86708CE2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9407" y="2915111"/>
            <a:ext cx="3681413" cy="3040280"/>
          </a:xfrm>
          <a:prstGeom prst="rect">
            <a:avLst/>
          </a:prstGeom>
          <a:noFill/>
          <a:extLst>
            <a:ext uri="{909E8E84-426E-40DD-AFC4-6F175D3DCCD1}">
              <a14:hiddenFill xmlns:a14="http://schemas.microsoft.com/office/drawing/2010/main">
                <a:solidFill>
                  <a:srgbClr val="FFFFFF"/>
                </a:solidFill>
              </a14:hiddenFill>
            </a:ext>
          </a:extLst>
        </p:spPr>
      </p:pic>
      <p:pic>
        <p:nvPicPr>
          <p:cNvPr id="13318" name="Picture 6" descr="555 Timer Tutorial - The Monostable Multivibrator">
            <a:extLst>
              <a:ext uri="{FF2B5EF4-FFF2-40B4-BE49-F238E27FC236}">
                <a16:creationId xmlns:a16="http://schemas.microsoft.com/office/drawing/2014/main" id="{EF6B8C53-2E67-2354-ACD3-18ED4D6A87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2952" y="2941305"/>
            <a:ext cx="4086225" cy="3276600"/>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80DD6BB-C967-BBDD-7F01-2AAF11A66144}"/>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6935069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858E0-59E9-9BE4-4884-6F852D19572E}"/>
              </a:ext>
            </a:extLst>
          </p:cNvPr>
          <p:cNvSpPr>
            <a:spLocks noGrp="1"/>
          </p:cNvSpPr>
          <p:nvPr>
            <p:ph type="title"/>
          </p:nvPr>
        </p:nvSpPr>
        <p:spPr/>
        <p:txBody>
          <a:bodyPr/>
          <a:lstStyle/>
          <a:p>
            <a:r>
              <a:rPr lang="en-US" dirty="0"/>
              <a:t>#include library: project</a:t>
            </a:r>
          </a:p>
        </p:txBody>
      </p:sp>
      <p:pic>
        <p:nvPicPr>
          <p:cNvPr id="5" name="Picture 4">
            <a:extLst>
              <a:ext uri="{FF2B5EF4-FFF2-40B4-BE49-F238E27FC236}">
                <a16:creationId xmlns:a16="http://schemas.microsoft.com/office/drawing/2014/main" id="{0C2C7A1B-AA5E-1001-04BB-8B60C42FE055}"/>
              </a:ext>
            </a:extLst>
          </p:cNvPr>
          <p:cNvPicPr>
            <a:picLocks noChangeAspect="1"/>
          </p:cNvPicPr>
          <p:nvPr/>
        </p:nvPicPr>
        <p:blipFill>
          <a:blip r:embed="rId3"/>
          <a:stretch>
            <a:fillRect/>
          </a:stretch>
        </p:blipFill>
        <p:spPr>
          <a:xfrm>
            <a:off x="5549900" y="1864311"/>
            <a:ext cx="6002715" cy="3933160"/>
          </a:xfrm>
          <a:prstGeom prst="rect">
            <a:avLst/>
          </a:prstGeom>
        </p:spPr>
      </p:pic>
      <p:pic>
        <p:nvPicPr>
          <p:cNvPr id="14338" name="Picture 2">
            <a:extLst>
              <a:ext uri="{FF2B5EF4-FFF2-40B4-BE49-F238E27FC236}">
                <a16:creationId xmlns:a16="http://schemas.microsoft.com/office/drawing/2014/main" id="{BE3A82E3-AE9A-09D7-5985-38A7A896DE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496265"/>
            <a:ext cx="4711700" cy="4669252"/>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4FBEA1CD-C7BA-CC7C-2ED1-0C09BD43F971}"/>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4950866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2BCEA-3D99-B8A7-B1A8-26D3B5649078}"/>
              </a:ext>
            </a:extLst>
          </p:cNvPr>
          <p:cNvSpPr>
            <a:spLocks noGrp="1"/>
          </p:cNvSpPr>
          <p:nvPr>
            <p:ph type="title"/>
          </p:nvPr>
        </p:nvSpPr>
        <p:spPr/>
        <p:txBody>
          <a:bodyPr/>
          <a:lstStyle/>
          <a:p>
            <a:r>
              <a:rPr lang="en-US" dirty="0"/>
              <a:t>#include library: retrospect</a:t>
            </a:r>
          </a:p>
        </p:txBody>
      </p:sp>
      <p:sp>
        <p:nvSpPr>
          <p:cNvPr id="3" name="Content Placeholder 2">
            <a:extLst>
              <a:ext uri="{FF2B5EF4-FFF2-40B4-BE49-F238E27FC236}">
                <a16:creationId xmlns:a16="http://schemas.microsoft.com/office/drawing/2014/main" id="{8F8E34EB-0BFE-3291-E256-4B05D7CC5B6F}"/>
              </a:ext>
            </a:extLst>
          </p:cNvPr>
          <p:cNvSpPr>
            <a:spLocks noGrp="1"/>
          </p:cNvSpPr>
          <p:nvPr>
            <p:ph idx="1"/>
          </p:nvPr>
        </p:nvSpPr>
        <p:spPr/>
        <p:txBody>
          <a:bodyPr/>
          <a:lstStyle/>
          <a:p>
            <a:r>
              <a:rPr lang="en-US" dirty="0"/>
              <a:t>555 IC has three operating modes</a:t>
            </a:r>
          </a:p>
          <a:p>
            <a:pPr lvl="1"/>
            <a:r>
              <a:rPr lang="en-US" dirty="0"/>
              <a:t>Astable (not stable—this is what we made)</a:t>
            </a:r>
          </a:p>
          <a:p>
            <a:pPr lvl="1"/>
            <a:r>
              <a:rPr lang="en-US" dirty="0"/>
              <a:t>Monostable </a:t>
            </a:r>
          </a:p>
          <a:p>
            <a:pPr lvl="1"/>
            <a:r>
              <a:rPr lang="en-US" dirty="0"/>
              <a:t>Bistable</a:t>
            </a:r>
          </a:p>
          <a:p>
            <a:r>
              <a:rPr lang="en-US" dirty="0"/>
              <a:t>Documentation/datasheet</a:t>
            </a:r>
          </a:p>
          <a:p>
            <a:r>
              <a:rPr lang="en-US" dirty="0"/>
              <a:t>How to change times?</a:t>
            </a:r>
          </a:p>
          <a:p>
            <a:pPr lvl="1"/>
            <a:r>
              <a:rPr lang="en-US" dirty="0"/>
              <a:t>Understand voltage divider and capacitor math.</a:t>
            </a:r>
          </a:p>
          <a:p>
            <a:r>
              <a:rPr lang="en-US" dirty="0"/>
              <a:t>This project used a voltage divider pattern</a:t>
            </a:r>
          </a:p>
          <a:p>
            <a:endParaRPr lang="en-US" dirty="0"/>
          </a:p>
        </p:txBody>
      </p:sp>
      <p:sp>
        <p:nvSpPr>
          <p:cNvPr id="4" name="Footer Placeholder 3">
            <a:extLst>
              <a:ext uri="{FF2B5EF4-FFF2-40B4-BE49-F238E27FC236}">
                <a16:creationId xmlns:a16="http://schemas.microsoft.com/office/drawing/2014/main" id="{E13FB6DE-BF85-736A-667A-33537501F05A}"/>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40010161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0E551-EE93-0D63-8E6D-2B383525C915}"/>
              </a:ext>
            </a:extLst>
          </p:cNvPr>
          <p:cNvSpPr>
            <a:spLocks noGrp="1"/>
          </p:cNvSpPr>
          <p:nvPr>
            <p:ph type="title"/>
          </p:nvPr>
        </p:nvSpPr>
        <p:spPr/>
        <p:txBody>
          <a:bodyPr/>
          <a:lstStyle/>
          <a:p>
            <a:r>
              <a:rPr lang="en-US" dirty="0"/>
              <a:t>Pattern: voltage divider</a:t>
            </a:r>
          </a:p>
        </p:txBody>
      </p:sp>
      <p:pic>
        <p:nvPicPr>
          <p:cNvPr id="7" name="Picture 6">
            <a:extLst>
              <a:ext uri="{FF2B5EF4-FFF2-40B4-BE49-F238E27FC236}">
                <a16:creationId xmlns:a16="http://schemas.microsoft.com/office/drawing/2014/main" id="{4374E456-BA1D-0D8D-8612-53CC9083C805}"/>
              </a:ext>
            </a:extLst>
          </p:cNvPr>
          <p:cNvPicPr>
            <a:picLocks noChangeAspect="1"/>
          </p:cNvPicPr>
          <p:nvPr/>
        </p:nvPicPr>
        <p:blipFill>
          <a:blip r:embed="rId3"/>
          <a:stretch>
            <a:fillRect/>
          </a:stretch>
        </p:blipFill>
        <p:spPr>
          <a:xfrm>
            <a:off x="6929784" y="2714716"/>
            <a:ext cx="4792316" cy="3462245"/>
          </a:xfrm>
          <a:prstGeom prst="rect">
            <a:avLst/>
          </a:prstGeom>
        </p:spPr>
      </p:pic>
      <p:pic>
        <p:nvPicPr>
          <p:cNvPr id="9" name="Picture 8">
            <a:extLst>
              <a:ext uri="{FF2B5EF4-FFF2-40B4-BE49-F238E27FC236}">
                <a16:creationId xmlns:a16="http://schemas.microsoft.com/office/drawing/2014/main" id="{CB38A426-A89C-5E88-191E-7AA96484E7E7}"/>
              </a:ext>
            </a:extLst>
          </p:cNvPr>
          <p:cNvPicPr>
            <a:picLocks noChangeAspect="1"/>
          </p:cNvPicPr>
          <p:nvPr/>
        </p:nvPicPr>
        <p:blipFill>
          <a:blip r:embed="rId4"/>
          <a:stretch>
            <a:fillRect/>
          </a:stretch>
        </p:blipFill>
        <p:spPr>
          <a:xfrm>
            <a:off x="2670251" y="2638494"/>
            <a:ext cx="4259533" cy="3614687"/>
          </a:xfrm>
          <a:prstGeom prst="rect">
            <a:avLst/>
          </a:prstGeom>
        </p:spPr>
      </p:pic>
      <p:pic>
        <p:nvPicPr>
          <p:cNvPr id="12290" name="Picture 2">
            <a:extLst>
              <a:ext uri="{FF2B5EF4-FFF2-40B4-BE49-F238E27FC236}">
                <a16:creationId xmlns:a16="http://schemas.microsoft.com/office/drawing/2014/main" id="{C5224B6F-DA0E-E085-6623-7050FFD2597B}"/>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574751" y="2714716"/>
            <a:ext cx="2095500" cy="2695575"/>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Vout = Vin * (R2 / (R1 + R2))">
            <a:extLst>
              <a:ext uri="{FF2B5EF4-FFF2-40B4-BE49-F238E27FC236}">
                <a16:creationId xmlns:a16="http://schemas.microsoft.com/office/drawing/2014/main" id="{6AAD7386-7845-4CBC-FC5D-BA7E9F83F7C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22438" y="1576468"/>
            <a:ext cx="3095625" cy="809625"/>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73A7CB05-569E-21D2-AF8E-4BB028A05692}"/>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31497597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B3B3C-CFDC-ABB2-FF99-5F4366B84D09}"/>
              </a:ext>
            </a:extLst>
          </p:cNvPr>
          <p:cNvSpPr>
            <a:spLocks noGrp="1"/>
          </p:cNvSpPr>
          <p:nvPr>
            <p:ph type="title"/>
          </p:nvPr>
        </p:nvSpPr>
        <p:spPr/>
        <p:txBody>
          <a:bodyPr/>
          <a:lstStyle/>
          <a:p>
            <a:r>
              <a:rPr lang="en-US" dirty="0"/>
              <a:t>Come on make some noise!</a:t>
            </a:r>
          </a:p>
        </p:txBody>
      </p:sp>
      <p:sp>
        <p:nvSpPr>
          <p:cNvPr id="3" name="Content Placeholder 2">
            <a:extLst>
              <a:ext uri="{FF2B5EF4-FFF2-40B4-BE49-F238E27FC236}">
                <a16:creationId xmlns:a16="http://schemas.microsoft.com/office/drawing/2014/main" id="{FFEB0602-0BAC-4675-B304-8CC6B11E5B7C}"/>
              </a:ext>
            </a:extLst>
          </p:cNvPr>
          <p:cNvSpPr>
            <a:spLocks noGrp="1"/>
          </p:cNvSpPr>
          <p:nvPr>
            <p:ph idx="1"/>
          </p:nvPr>
        </p:nvSpPr>
        <p:spPr/>
        <p:txBody>
          <a:bodyPr/>
          <a:lstStyle/>
          <a:p>
            <a:r>
              <a:rPr lang="en-US" dirty="0"/>
              <a:t>Replace top capacitor with 0.01uf</a:t>
            </a:r>
          </a:p>
          <a:p>
            <a:r>
              <a:rPr lang="en-US" dirty="0"/>
              <a:t>You </a:t>
            </a:r>
            <a:r>
              <a:rPr lang="en-US" b="1" dirty="0"/>
              <a:t>want</a:t>
            </a:r>
            <a:r>
              <a:rPr lang="en-US" dirty="0"/>
              <a:t> to include the button</a:t>
            </a:r>
          </a:p>
          <a:p>
            <a:r>
              <a:rPr lang="en-US" dirty="0"/>
              <a:t>Different diagram,</a:t>
            </a:r>
          </a:p>
          <a:p>
            <a:pPr lvl="1"/>
            <a:r>
              <a:rPr lang="en-US" dirty="0"/>
              <a:t>Still astable</a:t>
            </a:r>
          </a:p>
          <a:p>
            <a:pPr lvl="1"/>
            <a:r>
              <a:rPr lang="en-US" dirty="0"/>
              <a:t>Only output</a:t>
            </a:r>
            <a:br>
              <a:rPr lang="en-US" dirty="0"/>
            </a:br>
            <a:r>
              <a:rPr lang="en-US" dirty="0"/>
              <a:t>(pin 3) </a:t>
            </a:r>
            <a:br>
              <a:rPr lang="en-US" dirty="0"/>
            </a:br>
            <a:r>
              <a:rPr lang="en-US" dirty="0"/>
              <a:t>changed</a:t>
            </a:r>
          </a:p>
          <a:p>
            <a:pPr lvl="1"/>
            <a:endParaRPr lang="en-US" dirty="0"/>
          </a:p>
          <a:p>
            <a:endParaRPr lang="en-US" dirty="0"/>
          </a:p>
        </p:txBody>
      </p:sp>
      <p:pic>
        <p:nvPicPr>
          <p:cNvPr id="5" name="Picture 4">
            <a:extLst>
              <a:ext uri="{FF2B5EF4-FFF2-40B4-BE49-F238E27FC236}">
                <a16:creationId xmlns:a16="http://schemas.microsoft.com/office/drawing/2014/main" id="{348E25E0-9FCD-2BE9-11EE-13E12E97BAE7}"/>
              </a:ext>
            </a:extLst>
          </p:cNvPr>
          <p:cNvPicPr>
            <a:picLocks noChangeAspect="1"/>
          </p:cNvPicPr>
          <p:nvPr/>
        </p:nvPicPr>
        <p:blipFill>
          <a:blip r:embed="rId3"/>
          <a:stretch>
            <a:fillRect/>
          </a:stretch>
        </p:blipFill>
        <p:spPr>
          <a:xfrm>
            <a:off x="6679788" y="1396096"/>
            <a:ext cx="5383004" cy="3504839"/>
          </a:xfrm>
          <a:prstGeom prst="rect">
            <a:avLst/>
          </a:prstGeom>
        </p:spPr>
      </p:pic>
      <p:pic>
        <p:nvPicPr>
          <p:cNvPr id="15362" name="Picture 2" descr="555 Timer Sound Generator">
            <a:extLst>
              <a:ext uri="{FF2B5EF4-FFF2-40B4-BE49-F238E27FC236}">
                <a16:creationId xmlns:a16="http://schemas.microsoft.com/office/drawing/2014/main" id="{CBCBDF39-D254-96BA-EEDC-4FD6843F54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5024" y="3262816"/>
            <a:ext cx="3796475" cy="3175130"/>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1A746678-2570-2E32-B6A4-F8306B75B5F7}"/>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653352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F4FAA-AD27-E21E-F1DE-B93CED20AC04}"/>
              </a:ext>
            </a:extLst>
          </p:cNvPr>
          <p:cNvSpPr>
            <a:spLocks noGrp="1"/>
          </p:cNvSpPr>
          <p:nvPr>
            <p:ph type="title"/>
          </p:nvPr>
        </p:nvSpPr>
        <p:spPr/>
        <p:txBody>
          <a:bodyPr/>
          <a:lstStyle/>
          <a:p>
            <a:r>
              <a:rPr lang="en-US" dirty="0"/>
              <a:t>What you’ll learn</a:t>
            </a:r>
          </a:p>
        </p:txBody>
      </p:sp>
      <p:sp>
        <p:nvSpPr>
          <p:cNvPr id="3" name="Content Placeholder 2">
            <a:extLst>
              <a:ext uri="{FF2B5EF4-FFF2-40B4-BE49-F238E27FC236}">
                <a16:creationId xmlns:a16="http://schemas.microsoft.com/office/drawing/2014/main" id="{33FE4922-E39C-9277-25AA-4E38C7926897}"/>
              </a:ext>
            </a:extLst>
          </p:cNvPr>
          <p:cNvSpPr>
            <a:spLocks noGrp="1"/>
          </p:cNvSpPr>
          <p:nvPr>
            <p:ph idx="1"/>
          </p:nvPr>
        </p:nvSpPr>
        <p:spPr/>
        <p:txBody>
          <a:bodyPr/>
          <a:lstStyle/>
          <a:p>
            <a:r>
              <a:rPr lang="en-US" dirty="0"/>
              <a:t>Hands on</a:t>
            </a:r>
          </a:p>
          <a:p>
            <a:r>
              <a:rPr lang="en-US" dirty="0"/>
              <a:t>Basics of electricity</a:t>
            </a:r>
          </a:p>
          <a:p>
            <a:r>
              <a:rPr lang="en-US" dirty="0"/>
              <a:t>Basic electronic components (primitives)</a:t>
            </a:r>
          </a:p>
          <a:p>
            <a:r>
              <a:rPr lang="en-US" dirty="0"/>
              <a:t>How to use a breadboard (tinkering without kits)</a:t>
            </a:r>
          </a:p>
          <a:p>
            <a:r>
              <a:rPr lang="en-US" dirty="0"/>
              <a:t>Schematic reading</a:t>
            </a:r>
          </a:p>
          <a:p>
            <a:r>
              <a:rPr lang="en-US" dirty="0"/>
              <a:t>Where to learn more</a:t>
            </a:r>
          </a:p>
        </p:txBody>
      </p:sp>
      <p:sp>
        <p:nvSpPr>
          <p:cNvPr id="4" name="Footer Placeholder 3">
            <a:extLst>
              <a:ext uri="{FF2B5EF4-FFF2-40B4-BE49-F238E27FC236}">
                <a16:creationId xmlns:a16="http://schemas.microsoft.com/office/drawing/2014/main" id="{4415128B-2B87-6E21-E5EA-D5A8070108ED}"/>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867806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4498-DD3A-DBAA-B99E-65348DDED87B}"/>
              </a:ext>
            </a:extLst>
          </p:cNvPr>
          <p:cNvSpPr>
            <a:spLocks noGrp="1"/>
          </p:cNvSpPr>
          <p:nvPr>
            <p:ph type="title"/>
          </p:nvPr>
        </p:nvSpPr>
        <p:spPr/>
        <p:txBody>
          <a:bodyPr/>
          <a:lstStyle/>
          <a:p>
            <a:r>
              <a:rPr lang="en-US" dirty="0"/>
              <a:t>A little bit of physics never hurt anyone</a:t>
            </a:r>
          </a:p>
        </p:txBody>
      </p:sp>
      <p:pic>
        <p:nvPicPr>
          <p:cNvPr id="17416" name="Picture 8" descr="low high frequency sound wave - GB Foam Direct">
            <a:extLst>
              <a:ext uri="{FF2B5EF4-FFF2-40B4-BE49-F238E27FC236}">
                <a16:creationId xmlns:a16="http://schemas.microsoft.com/office/drawing/2014/main" id="{C193C97E-8B87-3D9C-31A8-06EC400871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92916" y="1426053"/>
            <a:ext cx="3556001" cy="416086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7540213B-EB72-2739-298C-1665A82CAC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1639" y="1982487"/>
            <a:ext cx="314325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17418" name="Picture 10" descr="Capacitor charging and discharging cycle">
            <a:extLst>
              <a:ext uri="{FF2B5EF4-FFF2-40B4-BE49-F238E27FC236}">
                <a16:creationId xmlns:a16="http://schemas.microsoft.com/office/drawing/2014/main" id="{F13066C2-C988-60E2-A7A0-503377928FB9}"/>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3626802" y="1982487"/>
            <a:ext cx="4394201" cy="3054367"/>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1DBCA863-5913-23BB-BA6F-3701EA195BD5}"/>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36384602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D79-E090-556A-03A5-91976B966918}"/>
              </a:ext>
            </a:extLst>
          </p:cNvPr>
          <p:cNvSpPr>
            <a:spLocks noGrp="1"/>
          </p:cNvSpPr>
          <p:nvPr>
            <p:ph type="title"/>
          </p:nvPr>
        </p:nvSpPr>
        <p:spPr/>
        <p:txBody>
          <a:bodyPr/>
          <a:lstStyle/>
          <a:p>
            <a:r>
              <a:rPr lang="en-US" dirty="0"/>
              <a:t>Exercise for better tone</a:t>
            </a:r>
          </a:p>
        </p:txBody>
      </p:sp>
      <p:pic>
        <p:nvPicPr>
          <p:cNvPr id="5" name="Content Placeholder 4">
            <a:extLst>
              <a:ext uri="{FF2B5EF4-FFF2-40B4-BE49-F238E27FC236}">
                <a16:creationId xmlns:a16="http://schemas.microsoft.com/office/drawing/2014/main" id="{806487A5-929E-10D8-E9C5-46D214602B18}"/>
              </a:ext>
            </a:extLst>
          </p:cNvPr>
          <p:cNvPicPr>
            <a:picLocks noGrp="1" noChangeAspect="1"/>
          </p:cNvPicPr>
          <p:nvPr>
            <p:ph idx="1"/>
          </p:nvPr>
        </p:nvPicPr>
        <p:blipFill>
          <a:blip r:embed="rId3"/>
          <a:stretch>
            <a:fillRect/>
          </a:stretch>
        </p:blipFill>
        <p:spPr>
          <a:xfrm>
            <a:off x="2849880" y="2082800"/>
            <a:ext cx="5788527" cy="3780155"/>
          </a:xfrm>
        </p:spPr>
      </p:pic>
      <p:sp>
        <p:nvSpPr>
          <p:cNvPr id="3" name="Footer Placeholder 2">
            <a:extLst>
              <a:ext uri="{FF2B5EF4-FFF2-40B4-BE49-F238E27FC236}">
                <a16:creationId xmlns:a16="http://schemas.microsoft.com/office/drawing/2014/main" id="{CBAD0A12-9506-5BF7-9FB0-22A943D4BB8E}"/>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28421462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92BCA-4726-2D88-969B-E3B13D029145}"/>
              </a:ext>
            </a:extLst>
          </p:cNvPr>
          <p:cNvSpPr>
            <a:spLocks noGrp="1"/>
          </p:cNvSpPr>
          <p:nvPr>
            <p:ph type="title"/>
          </p:nvPr>
        </p:nvSpPr>
        <p:spPr/>
        <p:txBody>
          <a:bodyPr/>
          <a:lstStyle/>
          <a:p>
            <a:r>
              <a:rPr lang="en-US" dirty="0"/>
              <a:t>Arduino</a:t>
            </a:r>
          </a:p>
        </p:txBody>
      </p:sp>
      <p:sp>
        <p:nvSpPr>
          <p:cNvPr id="3" name="Content Placeholder 2">
            <a:extLst>
              <a:ext uri="{FF2B5EF4-FFF2-40B4-BE49-F238E27FC236}">
                <a16:creationId xmlns:a16="http://schemas.microsoft.com/office/drawing/2014/main" id="{32CB4494-A8C9-A389-F381-439D08C54FEA}"/>
              </a:ext>
            </a:extLst>
          </p:cNvPr>
          <p:cNvSpPr>
            <a:spLocks noGrp="1"/>
          </p:cNvSpPr>
          <p:nvPr>
            <p:ph idx="1"/>
          </p:nvPr>
        </p:nvSpPr>
        <p:spPr/>
        <p:txBody>
          <a:bodyPr>
            <a:normAutofit fontScale="92500" lnSpcReduction="10000"/>
          </a:bodyPr>
          <a:lstStyle/>
          <a:p>
            <a:r>
              <a:rPr lang="en-US" dirty="0"/>
              <a:t>Microcontroller that can interact with hardware directly</a:t>
            </a:r>
          </a:p>
          <a:p>
            <a:endParaRPr lang="en-US" dirty="0"/>
          </a:p>
          <a:p>
            <a:r>
              <a:rPr lang="en-US" dirty="0"/>
              <a:t>C++ although you can use </a:t>
            </a:r>
            <a:r>
              <a:rPr lang="en-US" dirty="0" err="1"/>
              <a:t>MicroPython</a:t>
            </a:r>
            <a:endParaRPr lang="en-US" dirty="0"/>
          </a:p>
          <a:p>
            <a:pPr marL="0" indent="0">
              <a:buNone/>
            </a:pPr>
            <a:endParaRPr lang="en-US" dirty="0"/>
          </a:p>
          <a:p>
            <a:r>
              <a:rPr lang="en-US" dirty="0"/>
              <a:t>Great for logic but not directly driving power</a:t>
            </a:r>
          </a:p>
          <a:p>
            <a:pPr lvl="1"/>
            <a:r>
              <a:rPr lang="en-US" dirty="0"/>
              <a:t>40mA max output per pin (200 total), see transistor switch pattern</a:t>
            </a:r>
          </a:p>
          <a:p>
            <a:pPr lvl="1"/>
            <a:endParaRPr lang="en-US" dirty="0"/>
          </a:p>
          <a:p>
            <a:r>
              <a:rPr lang="en-US" dirty="0"/>
              <a:t>Prebuilt “Arduino shields” extend functionality</a:t>
            </a:r>
          </a:p>
          <a:p>
            <a:endParaRPr lang="en-US" dirty="0"/>
          </a:p>
          <a:p>
            <a:r>
              <a:rPr lang="en-US" dirty="0"/>
              <a:t>Popularity means adding sensors is easy</a:t>
            </a:r>
          </a:p>
        </p:txBody>
      </p:sp>
      <p:sp>
        <p:nvSpPr>
          <p:cNvPr id="4" name="Footer Placeholder 3">
            <a:extLst>
              <a:ext uri="{FF2B5EF4-FFF2-40B4-BE49-F238E27FC236}">
                <a16:creationId xmlns:a16="http://schemas.microsoft.com/office/drawing/2014/main" id="{446159E3-0A99-D598-9372-4AF00994ADB6}"/>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25871322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B3DC7-2ED9-D5E0-9B7E-A0415EFF4F1F}"/>
              </a:ext>
            </a:extLst>
          </p:cNvPr>
          <p:cNvSpPr>
            <a:spLocks noGrp="1"/>
          </p:cNvSpPr>
          <p:nvPr>
            <p:ph type="title"/>
          </p:nvPr>
        </p:nvSpPr>
        <p:spPr/>
        <p:txBody>
          <a:bodyPr/>
          <a:lstStyle/>
          <a:p>
            <a:r>
              <a:rPr lang="en-US" dirty="0"/>
              <a:t>Setting up Arduino</a:t>
            </a:r>
          </a:p>
        </p:txBody>
      </p:sp>
      <p:sp>
        <p:nvSpPr>
          <p:cNvPr id="3" name="Content Placeholder 2">
            <a:extLst>
              <a:ext uri="{FF2B5EF4-FFF2-40B4-BE49-F238E27FC236}">
                <a16:creationId xmlns:a16="http://schemas.microsoft.com/office/drawing/2014/main" id="{B942F491-DF3E-1762-139B-2C02DB188D32}"/>
              </a:ext>
            </a:extLst>
          </p:cNvPr>
          <p:cNvSpPr>
            <a:spLocks noGrp="1"/>
          </p:cNvSpPr>
          <p:nvPr>
            <p:ph idx="1"/>
          </p:nvPr>
        </p:nvSpPr>
        <p:spPr/>
        <p:txBody>
          <a:bodyPr/>
          <a:lstStyle/>
          <a:p>
            <a:pPr marL="514350" indent="-514350">
              <a:buFont typeface="+mj-lt"/>
              <a:buAutoNum type="arabicPeriod"/>
            </a:pPr>
            <a:r>
              <a:rPr lang="en-US" dirty="0"/>
              <a:t>Install Arduino IDE (arduino.cc/en/software)</a:t>
            </a:r>
          </a:p>
          <a:p>
            <a:pPr marL="514350" indent="-514350">
              <a:buFont typeface="+mj-lt"/>
              <a:buAutoNum type="arabicPeriod"/>
            </a:pPr>
            <a:r>
              <a:rPr lang="en-US" dirty="0"/>
              <a:t>Connect Arduino</a:t>
            </a:r>
          </a:p>
          <a:p>
            <a:pPr marL="514350" indent="-514350">
              <a:buFont typeface="+mj-lt"/>
              <a:buAutoNum type="arabicPeriod"/>
            </a:pPr>
            <a:r>
              <a:rPr lang="en-US" dirty="0"/>
              <a:t>Open “Arduino IDE”</a:t>
            </a:r>
          </a:p>
          <a:p>
            <a:pPr marL="514350" indent="-514350">
              <a:buFont typeface="+mj-lt"/>
              <a:buAutoNum type="arabicPeriod"/>
            </a:pPr>
            <a:r>
              <a:rPr lang="en-US" dirty="0"/>
              <a:t>“Tools” &gt; “Board” &gt; “Arduino AVR Boards” &gt; “Arduino Uno”</a:t>
            </a:r>
          </a:p>
          <a:p>
            <a:pPr marL="514350" indent="-514350">
              <a:buFont typeface="+mj-lt"/>
              <a:buAutoNum type="arabicPeriod"/>
            </a:pPr>
            <a:r>
              <a:rPr lang="en-US" dirty="0"/>
              <a:t>“Tools” &gt; *select port*</a:t>
            </a:r>
          </a:p>
          <a:p>
            <a:pPr marL="514350" indent="-514350">
              <a:buFont typeface="+mj-lt"/>
              <a:buAutoNum type="arabicPeriod"/>
            </a:pPr>
            <a:r>
              <a:rPr lang="en-US" dirty="0"/>
              <a:t>Code</a:t>
            </a:r>
          </a:p>
          <a:p>
            <a:pPr marL="514350" indent="-514350">
              <a:buFont typeface="+mj-lt"/>
              <a:buAutoNum type="arabicPeriod"/>
            </a:pPr>
            <a:r>
              <a:rPr lang="en-US" dirty="0"/>
              <a:t>Press upload (right arrow button)</a:t>
            </a:r>
          </a:p>
        </p:txBody>
      </p:sp>
      <p:sp>
        <p:nvSpPr>
          <p:cNvPr id="4" name="Footer Placeholder 3">
            <a:extLst>
              <a:ext uri="{FF2B5EF4-FFF2-40B4-BE49-F238E27FC236}">
                <a16:creationId xmlns:a16="http://schemas.microsoft.com/office/drawing/2014/main" id="{0CFA39A7-C33E-2BBC-DC2E-36E4B035CCFA}"/>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5563089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75742-7218-ED2D-BAEA-38FE56FA4B13}"/>
              </a:ext>
            </a:extLst>
          </p:cNvPr>
          <p:cNvSpPr>
            <a:spLocks noGrp="1"/>
          </p:cNvSpPr>
          <p:nvPr>
            <p:ph type="title"/>
          </p:nvPr>
        </p:nvSpPr>
        <p:spPr/>
        <p:txBody>
          <a:bodyPr/>
          <a:lstStyle/>
          <a:p>
            <a:r>
              <a:rPr lang="en-US" dirty="0"/>
              <a:t>Blink, hardware</a:t>
            </a:r>
          </a:p>
        </p:txBody>
      </p:sp>
      <p:sp>
        <p:nvSpPr>
          <p:cNvPr id="3" name="Content Placeholder 2">
            <a:extLst>
              <a:ext uri="{FF2B5EF4-FFF2-40B4-BE49-F238E27FC236}">
                <a16:creationId xmlns:a16="http://schemas.microsoft.com/office/drawing/2014/main" id="{8E23757F-8C3B-5270-EAF9-77D0B1D5198F}"/>
              </a:ext>
            </a:extLst>
          </p:cNvPr>
          <p:cNvSpPr>
            <a:spLocks noGrp="1"/>
          </p:cNvSpPr>
          <p:nvPr>
            <p:ph idx="1"/>
          </p:nvPr>
        </p:nvSpPr>
        <p:spPr/>
        <p:txBody>
          <a:bodyPr/>
          <a:lstStyle/>
          <a:p>
            <a:r>
              <a:rPr lang="en-US" dirty="0"/>
              <a:t>Simple LED circuit</a:t>
            </a:r>
          </a:p>
          <a:p>
            <a:endParaRPr lang="en-US" dirty="0"/>
          </a:p>
          <a:p>
            <a:r>
              <a:rPr lang="en-US" dirty="0"/>
              <a:t>220 ohms</a:t>
            </a:r>
          </a:p>
          <a:p>
            <a:endParaRPr lang="en-US" dirty="0"/>
          </a:p>
          <a:p>
            <a:r>
              <a:rPr lang="en-US" dirty="0"/>
              <a:t>Positive from LED to pin 13 </a:t>
            </a:r>
          </a:p>
        </p:txBody>
      </p:sp>
      <p:pic>
        <p:nvPicPr>
          <p:cNvPr id="9" name="Picture 8">
            <a:extLst>
              <a:ext uri="{FF2B5EF4-FFF2-40B4-BE49-F238E27FC236}">
                <a16:creationId xmlns:a16="http://schemas.microsoft.com/office/drawing/2014/main" id="{4AFD2819-A76D-3F47-F1B1-CB79E0BB4535}"/>
              </a:ext>
            </a:extLst>
          </p:cNvPr>
          <p:cNvPicPr>
            <a:picLocks noChangeAspect="1"/>
          </p:cNvPicPr>
          <p:nvPr/>
        </p:nvPicPr>
        <p:blipFill>
          <a:blip r:embed="rId2"/>
          <a:stretch>
            <a:fillRect/>
          </a:stretch>
        </p:blipFill>
        <p:spPr>
          <a:xfrm>
            <a:off x="6728247" y="304899"/>
            <a:ext cx="4907705" cy="6187976"/>
          </a:xfrm>
          <a:prstGeom prst="rect">
            <a:avLst/>
          </a:prstGeom>
        </p:spPr>
      </p:pic>
      <p:sp>
        <p:nvSpPr>
          <p:cNvPr id="10" name="Footer Placeholder 9">
            <a:extLst>
              <a:ext uri="{FF2B5EF4-FFF2-40B4-BE49-F238E27FC236}">
                <a16:creationId xmlns:a16="http://schemas.microsoft.com/office/drawing/2014/main" id="{54F45DC6-F2E1-3090-1FE9-0B12AF3B0D6A}"/>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8383058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0AC7A-DCE3-9407-8352-58F73D8AFAC6}"/>
              </a:ext>
            </a:extLst>
          </p:cNvPr>
          <p:cNvSpPr>
            <a:spLocks noGrp="1"/>
          </p:cNvSpPr>
          <p:nvPr>
            <p:ph type="title"/>
          </p:nvPr>
        </p:nvSpPr>
        <p:spPr/>
        <p:txBody>
          <a:bodyPr/>
          <a:lstStyle/>
          <a:p>
            <a:r>
              <a:rPr lang="en-US" dirty="0"/>
              <a:t>Blink, software</a:t>
            </a:r>
          </a:p>
        </p:txBody>
      </p:sp>
      <p:sp>
        <p:nvSpPr>
          <p:cNvPr id="3" name="Content Placeholder 2">
            <a:extLst>
              <a:ext uri="{FF2B5EF4-FFF2-40B4-BE49-F238E27FC236}">
                <a16:creationId xmlns:a16="http://schemas.microsoft.com/office/drawing/2014/main" id="{555A75EB-A950-F573-2BAA-088F8D3F4855}"/>
              </a:ext>
            </a:extLst>
          </p:cNvPr>
          <p:cNvSpPr>
            <a:spLocks noGrp="1"/>
          </p:cNvSpPr>
          <p:nvPr>
            <p:ph idx="1"/>
          </p:nvPr>
        </p:nvSpPr>
        <p:spPr/>
        <p:txBody>
          <a:bodyPr/>
          <a:lstStyle/>
          <a:p>
            <a:r>
              <a:rPr lang="en-US" dirty="0"/>
              <a:t>Arduino IDE</a:t>
            </a:r>
          </a:p>
          <a:p>
            <a:endParaRPr lang="en-US" dirty="0"/>
          </a:p>
          <a:p>
            <a:r>
              <a:rPr lang="en-US" dirty="0"/>
              <a:t>File &gt; Examples &gt; Basics &gt; Blink</a:t>
            </a:r>
          </a:p>
          <a:p>
            <a:endParaRPr lang="en-US" dirty="0"/>
          </a:p>
          <a:p>
            <a:r>
              <a:rPr lang="en-US" dirty="0"/>
              <a:t>Upload (right arrow)</a:t>
            </a:r>
          </a:p>
        </p:txBody>
      </p:sp>
      <p:sp>
        <p:nvSpPr>
          <p:cNvPr id="4" name="Footer Placeholder 3">
            <a:extLst>
              <a:ext uri="{FF2B5EF4-FFF2-40B4-BE49-F238E27FC236}">
                <a16:creationId xmlns:a16="http://schemas.microsoft.com/office/drawing/2014/main" id="{279564A6-BBE1-9130-67F1-A74C46D8E0C6}"/>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34818107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0CD75-B465-8090-A95A-E5610F562B2C}"/>
              </a:ext>
            </a:extLst>
          </p:cNvPr>
          <p:cNvSpPr>
            <a:spLocks noGrp="1"/>
          </p:cNvSpPr>
          <p:nvPr>
            <p:ph type="title"/>
          </p:nvPr>
        </p:nvSpPr>
        <p:spPr/>
        <p:txBody>
          <a:bodyPr/>
          <a:lstStyle/>
          <a:p>
            <a:r>
              <a:rPr lang="en-US" dirty="0"/>
              <a:t>Fade</a:t>
            </a:r>
          </a:p>
        </p:txBody>
      </p:sp>
      <p:sp>
        <p:nvSpPr>
          <p:cNvPr id="3" name="Content Placeholder 2">
            <a:extLst>
              <a:ext uri="{FF2B5EF4-FFF2-40B4-BE49-F238E27FC236}">
                <a16:creationId xmlns:a16="http://schemas.microsoft.com/office/drawing/2014/main" id="{73E635BB-F4C3-06BE-71A1-764A5433B502}"/>
              </a:ext>
            </a:extLst>
          </p:cNvPr>
          <p:cNvSpPr>
            <a:spLocks noGrp="1"/>
          </p:cNvSpPr>
          <p:nvPr>
            <p:ph idx="1"/>
          </p:nvPr>
        </p:nvSpPr>
        <p:spPr/>
        <p:txBody>
          <a:bodyPr/>
          <a:lstStyle/>
          <a:p>
            <a:r>
              <a:rPr lang="en-US" dirty="0"/>
              <a:t>Move from Arduino pin 13 to pin 9</a:t>
            </a:r>
          </a:p>
          <a:p>
            <a:endParaRPr lang="en-US" dirty="0"/>
          </a:p>
          <a:p>
            <a:r>
              <a:rPr lang="en-US" dirty="0"/>
              <a:t>File &gt; Examples &gt; Basics &gt; Fade</a:t>
            </a:r>
          </a:p>
          <a:p>
            <a:endParaRPr lang="en-US" dirty="0"/>
          </a:p>
          <a:p>
            <a:r>
              <a:rPr lang="en-US" dirty="0"/>
              <a:t>Upload (right arrow)</a:t>
            </a:r>
          </a:p>
          <a:p>
            <a:endParaRPr lang="en-US" dirty="0"/>
          </a:p>
          <a:p>
            <a:r>
              <a:rPr lang="en-US" dirty="0"/>
              <a:t>Notice ~ next to pin. That’s PWM/Duty cycle (see make some noise)</a:t>
            </a:r>
          </a:p>
        </p:txBody>
      </p:sp>
      <p:sp>
        <p:nvSpPr>
          <p:cNvPr id="4" name="Footer Placeholder 3">
            <a:extLst>
              <a:ext uri="{FF2B5EF4-FFF2-40B4-BE49-F238E27FC236}">
                <a16:creationId xmlns:a16="http://schemas.microsoft.com/office/drawing/2014/main" id="{0F550D50-0BDB-E515-2333-A07EA6E3A48D}"/>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32245270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BB0F9-1DD0-64A5-786E-7ECAC600D9EC}"/>
              </a:ext>
            </a:extLst>
          </p:cNvPr>
          <p:cNvSpPr>
            <a:spLocks noGrp="1"/>
          </p:cNvSpPr>
          <p:nvPr>
            <p:ph type="title"/>
          </p:nvPr>
        </p:nvSpPr>
        <p:spPr/>
        <p:txBody>
          <a:bodyPr/>
          <a:lstStyle/>
          <a:p>
            <a:r>
              <a:rPr lang="en-US" dirty="0"/>
              <a:t>Getting input, hardware</a:t>
            </a:r>
          </a:p>
        </p:txBody>
      </p:sp>
      <p:sp>
        <p:nvSpPr>
          <p:cNvPr id="3" name="Content Placeholder 2">
            <a:extLst>
              <a:ext uri="{FF2B5EF4-FFF2-40B4-BE49-F238E27FC236}">
                <a16:creationId xmlns:a16="http://schemas.microsoft.com/office/drawing/2014/main" id="{50016A75-8984-6258-A7B0-D8F51AE06CD3}"/>
              </a:ext>
            </a:extLst>
          </p:cNvPr>
          <p:cNvSpPr>
            <a:spLocks noGrp="1"/>
          </p:cNvSpPr>
          <p:nvPr>
            <p:ph idx="1"/>
          </p:nvPr>
        </p:nvSpPr>
        <p:spPr/>
        <p:txBody>
          <a:bodyPr/>
          <a:lstStyle/>
          <a:p>
            <a:r>
              <a:rPr lang="en-US" dirty="0"/>
              <a:t>Use a 10k ohm resistor</a:t>
            </a:r>
          </a:p>
        </p:txBody>
      </p:sp>
      <p:pic>
        <p:nvPicPr>
          <p:cNvPr id="5" name="Picture 4">
            <a:extLst>
              <a:ext uri="{FF2B5EF4-FFF2-40B4-BE49-F238E27FC236}">
                <a16:creationId xmlns:a16="http://schemas.microsoft.com/office/drawing/2014/main" id="{321FBC2A-6D12-756F-1592-1DA17366EE7A}"/>
              </a:ext>
            </a:extLst>
          </p:cNvPr>
          <p:cNvPicPr>
            <a:picLocks noChangeAspect="1"/>
          </p:cNvPicPr>
          <p:nvPr/>
        </p:nvPicPr>
        <p:blipFill>
          <a:blip r:embed="rId2"/>
          <a:stretch>
            <a:fillRect/>
          </a:stretch>
        </p:blipFill>
        <p:spPr>
          <a:xfrm>
            <a:off x="1568123" y="2284866"/>
            <a:ext cx="9785677" cy="4189186"/>
          </a:xfrm>
          <a:prstGeom prst="rect">
            <a:avLst/>
          </a:prstGeom>
        </p:spPr>
      </p:pic>
      <p:sp>
        <p:nvSpPr>
          <p:cNvPr id="6" name="Footer Placeholder 5">
            <a:extLst>
              <a:ext uri="{FF2B5EF4-FFF2-40B4-BE49-F238E27FC236}">
                <a16:creationId xmlns:a16="http://schemas.microsoft.com/office/drawing/2014/main" id="{3CD5CA4A-680B-FB47-F5F8-9DA509186C0D}"/>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34701296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8B92E-7920-85B5-099B-CDC1EF9C2978}"/>
              </a:ext>
            </a:extLst>
          </p:cNvPr>
          <p:cNvSpPr>
            <a:spLocks noGrp="1"/>
          </p:cNvSpPr>
          <p:nvPr>
            <p:ph type="title"/>
          </p:nvPr>
        </p:nvSpPr>
        <p:spPr/>
        <p:txBody>
          <a:bodyPr/>
          <a:lstStyle/>
          <a:p>
            <a:r>
              <a:rPr lang="en-US" dirty="0"/>
              <a:t>Getting input, software</a:t>
            </a:r>
          </a:p>
        </p:txBody>
      </p:sp>
      <p:sp>
        <p:nvSpPr>
          <p:cNvPr id="3" name="Content Placeholder 2">
            <a:extLst>
              <a:ext uri="{FF2B5EF4-FFF2-40B4-BE49-F238E27FC236}">
                <a16:creationId xmlns:a16="http://schemas.microsoft.com/office/drawing/2014/main" id="{501F3939-744C-A7AE-447B-91AFF3FC333F}"/>
              </a:ext>
            </a:extLst>
          </p:cNvPr>
          <p:cNvSpPr>
            <a:spLocks noGrp="1"/>
          </p:cNvSpPr>
          <p:nvPr>
            <p:ph idx="1"/>
          </p:nvPr>
        </p:nvSpPr>
        <p:spPr/>
        <p:txBody>
          <a:bodyPr/>
          <a:lstStyle/>
          <a:p>
            <a:r>
              <a:rPr lang="en-US" dirty="0"/>
              <a:t>Put a button on the breadboard. </a:t>
            </a:r>
          </a:p>
          <a:p>
            <a:pPr lvl="1"/>
            <a:r>
              <a:rPr lang="en-US" dirty="0"/>
              <a:t>Positive to pin 2</a:t>
            </a:r>
          </a:p>
          <a:p>
            <a:pPr lvl="1"/>
            <a:r>
              <a:rPr lang="en-US" dirty="0"/>
              <a:t>Negative to GND</a:t>
            </a:r>
          </a:p>
          <a:p>
            <a:pPr lvl="1"/>
            <a:endParaRPr lang="en-US" dirty="0"/>
          </a:p>
          <a:p>
            <a:r>
              <a:rPr lang="en-US" dirty="0"/>
              <a:t>File &gt; Examples &gt; Basics &gt; </a:t>
            </a:r>
            <a:r>
              <a:rPr lang="en-US" dirty="0" err="1"/>
              <a:t>DigitalReadSerial</a:t>
            </a:r>
            <a:endParaRPr lang="en-US" dirty="0"/>
          </a:p>
          <a:p>
            <a:endParaRPr lang="en-US" dirty="0"/>
          </a:p>
          <a:p>
            <a:r>
              <a:rPr lang="en-US" dirty="0"/>
              <a:t>Upload (right arrow)</a:t>
            </a:r>
          </a:p>
          <a:p>
            <a:endParaRPr lang="en-US" dirty="0"/>
          </a:p>
          <a:p>
            <a:r>
              <a:rPr lang="en-US" dirty="0"/>
              <a:t>Tools &gt; Serial Monitor</a:t>
            </a:r>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655C617F-A6EE-DD23-6A96-4F0A4D097406}"/>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22155066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B3C58-D645-8768-F63E-5D9FAB4D70FC}"/>
              </a:ext>
            </a:extLst>
          </p:cNvPr>
          <p:cNvSpPr>
            <a:spLocks noGrp="1"/>
          </p:cNvSpPr>
          <p:nvPr>
            <p:ph type="title"/>
          </p:nvPr>
        </p:nvSpPr>
        <p:spPr/>
        <p:txBody>
          <a:bodyPr/>
          <a:lstStyle/>
          <a:p>
            <a:r>
              <a:rPr lang="en-US" dirty="0"/>
              <a:t>Extra projects/tasks</a:t>
            </a:r>
          </a:p>
        </p:txBody>
      </p:sp>
      <p:sp>
        <p:nvSpPr>
          <p:cNvPr id="3" name="Content Placeholder 2">
            <a:extLst>
              <a:ext uri="{FF2B5EF4-FFF2-40B4-BE49-F238E27FC236}">
                <a16:creationId xmlns:a16="http://schemas.microsoft.com/office/drawing/2014/main" id="{81812E02-D8FB-D223-2104-63DFE8CB616D}"/>
              </a:ext>
            </a:extLst>
          </p:cNvPr>
          <p:cNvSpPr>
            <a:spLocks noGrp="1"/>
          </p:cNvSpPr>
          <p:nvPr>
            <p:ph idx="1"/>
          </p:nvPr>
        </p:nvSpPr>
        <p:spPr/>
        <p:txBody>
          <a:bodyPr>
            <a:normAutofit lnSpcReduction="10000"/>
          </a:bodyPr>
          <a:lstStyle/>
          <a:p>
            <a:r>
              <a:rPr lang="en-US" dirty="0"/>
              <a:t>Turn “Come on make some noise” into multiple notes (piano)</a:t>
            </a:r>
          </a:p>
          <a:p>
            <a:r>
              <a:rPr lang="en-US" dirty="0"/>
              <a:t>Change the resistors or capacitors in the 555 circuit. Maybe add resistors between the capacitors and ground (both or individually)</a:t>
            </a:r>
          </a:p>
          <a:p>
            <a:r>
              <a:rPr lang="en-US" dirty="0"/>
              <a:t>Turn 555 into a monostable configuration (button lights LED for a bit)</a:t>
            </a:r>
          </a:p>
          <a:p>
            <a:r>
              <a:rPr lang="en-US" dirty="0"/>
              <a:t>Try creating an “astable multivibrator” without the 555</a:t>
            </a:r>
          </a:p>
          <a:p>
            <a:r>
              <a:rPr lang="en-US" dirty="0"/>
              <a:t>What are </a:t>
            </a:r>
          </a:p>
          <a:p>
            <a:pPr lvl="1"/>
            <a:r>
              <a:rPr lang="en-US" dirty="0"/>
              <a:t>Pull-up/pull-down resistors</a:t>
            </a:r>
          </a:p>
          <a:p>
            <a:pPr lvl="1"/>
            <a:r>
              <a:rPr lang="en-US" dirty="0"/>
              <a:t>decoupling capacitors</a:t>
            </a:r>
          </a:p>
          <a:p>
            <a:pPr lvl="1"/>
            <a:r>
              <a:rPr lang="en-US" dirty="0"/>
              <a:t>SPST vs DPDT switches</a:t>
            </a:r>
          </a:p>
          <a:p>
            <a:pPr lvl="1"/>
            <a:r>
              <a:rPr lang="en-US" dirty="0"/>
              <a:t>Resistor or capacitor in serial or parallel</a:t>
            </a:r>
          </a:p>
          <a:p>
            <a:endParaRPr lang="en-US" dirty="0"/>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22E4C23E-D072-B8CA-9958-DD4E799AF57A}"/>
              </a:ext>
            </a:extLst>
          </p:cNvPr>
          <p:cNvSpPr>
            <a:spLocks noGrp="1"/>
          </p:cNvSpPr>
          <p:nvPr>
            <p:ph type="ftr" sz="quarter" idx="11"/>
          </p:nvPr>
        </p:nvSpPr>
        <p:spPr/>
        <p:txBody>
          <a:bodyPr/>
          <a:lstStyle/>
          <a:p>
            <a:r>
              <a:rPr lang="en-US" dirty="0"/>
              <a:t>https://tinyurl.com/3xmw9jmh</a:t>
            </a:r>
          </a:p>
        </p:txBody>
      </p:sp>
    </p:spTree>
    <p:extLst>
      <p:ext uri="{BB962C8B-B14F-4D97-AF65-F5344CB8AC3E}">
        <p14:creationId xmlns:p14="http://schemas.microsoft.com/office/powerpoint/2010/main" val="841137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E7B62-7AEF-D805-82E6-C22D0E486012}"/>
              </a:ext>
            </a:extLst>
          </p:cNvPr>
          <p:cNvSpPr>
            <a:spLocks noGrp="1"/>
          </p:cNvSpPr>
          <p:nvPr>
            <p:ph type="title"/>
          </p:nvPr>
        </p:nvSpPr>
        <p:spPr/>
        <p:txBody>
          <a:bodyPr/>
          <a:lstStyle/>
          <a:p>
            <a:r>
              <a:rPr lang="en-US" dirty="0"/>
              <a:t>Note on components</a:t>
            </a:r>
          </a:p>
        </p:txBody>
      </p:sp>
      <p:sp>
        <p:nvSpPr>
          <p:cNvPr id="3" name="Content Placeholder 2">
            <a:extLst>
              <a:ext uri="{FF2B5EF4-FFF2-40B4-BE49-F238E27FC236}">
                <a16:creationId xmlns:a16="http://schemas.microsoft.com/office/drawing/2014/main" id="{9E61D37A-0949-930E-0AF9-8F5BA481DCE1}"/>
              </a:ext>
            </a:extLst>
          </p:cNvPr>
          <p:cNvSpPr>
            <a:spLocks noGrp="1"/>
          </p:cNvSpPr>
          <p:nvPr>
            <p:ph idx="1"/>
          </p:nvPr>
        </p:nvSpPr>
        <p:spPr/>
        <p:txBody>
          <a:bodyPr/>
          <a:lstStyle/>
          <a:p>
            <a:r>
              <a:rPr lang="en-US" dirty="0"/>
              <a:t>Components come in different shapes, sizes, and colors</a:t>
            </a:r>
          </a:p>
          <a:p>
            <a:endParaRPr lang="en-US" dirty="0"/>
          </a:p>
          <a:p>
            <a:r>
              <a:rPr lang="en-US" dirty="0"/>
              <a:t>If components in examples don’t look the same, ensure the pins line up in examples</a:t>
            </a:r>
          </a:p>
          <a:p>
            <a:pPr lvl="1"/>
            <a:r>
              <a:rPr lang="en-US" dirty="0"/>
              <a:t>If you need to move things left or right, OK!</a:t>
            </a:r>
          </a:p>
          <a:p>
            <a:pPr lvl="1"/>
            <a:r>
              <a:rPr lang="en-US" dirty="0"/>
              <a:t>Use a wire to connect example pin locations with your real world components</a:t>
            </a:r>
          </a:p>
        </p:txBody>
      </p:sp>
      <p:sp>
        <p:nvSpPr>
          <p:cNvPr id="4" name="Footer Placeholder 3">
            <a:extLst>
              <a:ext uri="{FF2B5EF4-FFF2-40B4-BE49-F238E27FC236}">
                <a16:creationId xmlns:a16="http://schemas.microsoft.com/office/drawing/2014/main" id="{4F29B70F-7D5D-6DDA-2256-743A484FBC14}"/>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4276791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03754-DFD8-7CD6-54C1-73EBA537320C}"/>
              </a:ext>
            </a:extLst>
          </p:cNvPr>
          <p:cNvSpPr>
            <a:spLocks noGrp="1"/>
          </p:cNvSpPr>
          <p:nvPr>
            <p:ph type="title"/>
          </p:nvPr>
        </p:nvSpPr>
        <p:spPr>
          <a:xfrm>
            <a:off x="838200" y="346271"/>
            <a:ext cx="10515600" cy="1325563"/>
          </a:xfrm>
        </p:spPr>
        <p:txBody>
          <a:bodyPr/>
          <a:lstStyle/>
          <a:p>
            <a:r>
              <a:rPr lang="en-US" dirty="0"/>
              <a:t>What is electricity?</a:t>
            </a:r>
          </a:p>
        </p:txBody>
      </p:sp>
      <p:sp>
        <p:nvSpPr>
          <p:cNvPr id="3" name="Content Placeholder 2">
            <a:extLst>
              <a:ext uri="{FF2B5EF4-FFF2-40B4-BE49-F238E27FC236}">
                <a16:creationId xmlns:a16="http://schemas.microsoft.com/office/drawing/2014/main" id="{35938922-48F9-29E1-D88D-FC23BF7461AE}"/>
              </a:ext>
            </a:extLst>
          </p:cNvPr>
          <p:cNvSpPr>
            <a:spLocks noGrp="1"/>
          </p:cNvSpPr>
          <p:nvPr>
            <p:ph idx="1"/>
          </p:nvPr>
        </p:nvSpPr>
        <p:spPr/>
        <p:txBody>
          <a:bodyPr>
            <a:normAutofit/>
          </a:bodyPr>
          <a:lstStyle/>
          <a:p>
            <a:r>
              <a:rPr lang="en-US" dirty="0"/>
              <a:t>Can be thought of like water</a:t>
            </a:r>
          </a:p>
          <a:p>
            <a:r>
              <a:rPr lang="en-US" dirty="0"/>
              <a:t>Volts is water pressure</a:t>
            </a:r>
          </a:p>
          <a:p>
            <a:r>
              <a:rPr lang="en-US" dirty="0"/>
              <a:t>Ohms is resistance/friction/drag </a:t>
            </a:r>
            <a:br>
              <a:rPr lang="en-US" dirty="0"/>
            </a:br>
            <a:r>
              <a:rPr lang="en-US" dirty="0"/>
              <a:t>   from small pipes</a:t>
            </a:r>
          </a:p>
          <a:p>
            <a:r>
              <a:rPr lang="en-US" dirty="0"/>
              <a:t>Amps is volume of water moved</a:t>
            </a:r>
          </a:p>
          <a:p>
            <a:r>
              <a:rPr lang="en-US" dirty="0"/>
              <a:t>Can be used to do work</a:t>
            </a:r>
          </a:p>
          <a:p>
            <a:pPr lvl="1"/>
            <a:r>
              <a:rPr lang="en-US" dirty="0"/>
              <a:t>Electromagnetism</a:t>
            </a:r>
          </a:p>
          <a:p>
            <a:pPr lvl="2"/>
            <a:r>
              <a:rPr lang="en-US" dirty="0"/>
              <a:t>Magnetic fields (motors!)</a:t>
            </a:r>
          </a:p>
          <a:p>
            <a:pPr lvl="2"/>
            <a:r>
              <a:rPr lang="en-US" dirty="0"/>
              <a:t>EM Radiation (light, radio waves, </a:t>
            </a:r>
            <a:r>
              <a:rPr lang="en-US" dirty="0" err="1"/>
              <a:t>etc</a:t>
            </a:r>
            <a:r>
              <a:rPr lang="en-US" dirty="0"/>
              <a:t>)</a:t>
            </a:r>
          </a:p>
          <a:p>
            <a:pPr lvl="2"/>
            <a:endParaRPr lang="en-US" dirty="0"/>
          </a:p>
          <a:p>
            <a:pPr lvl="1"/>
            <a:endParaRPr lang="en-US" dirty="0"/>
          </a:p>
          <a:p>
            <a:pPr lvl="1"/>
            <a:endParaRPr lang="en-US" dirty="0"/>
          </a:p>
        </p:txBody>
      </p:sp>
      <p:pic>
        <p:nvPicPr>
          <p:cNvPr id="1026" name="Picture 2" descr="The Vaper's Guide to Voltage, Watts &amp; Ohms | Ashtray Blog">
            <a:extLst>
              <a:ext uri="{FF2B5EF4-FFF2-40B4-BE49-F238E27FC236}">
                <a16:creationId xmlns:a16="http://schemas.microsoft.com/office/drawing/2014/main" id="{B08C81EE-029B-1466-5E24-B76430FEE2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4094" y="1062037"/>
            <a:ext cx="4714875" cy="4733925"/>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6BB227C2-1FAF-845F-9213-915C3794A28C}"/>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2430005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44741-8D37-3079-3E76-0A5529B11BA9}"/>
              </a:ext>
            </a:extLst>
          </p:cNvPr>
          <p:cNvSpPr>
            <a:spLocks noGrp="1"/>
          </p:cNvSpPr>
          <p:nvPr>
            <p:ph type="title"/>
          </p:nvPr>
        </p:nvSpPr>
        <p:spPr/>
        <p:txBody>
          <a:bodyPr/>
          <a:lstStyle/>
          <a:p>
            <a:r>
              <a:rPr lang="en-US" dirty="0"/>
              <a:t>AC/DC</a:t>
            </a:r>
          </a:p>
        </p:txBody>
      </p:sp>
      <p:sp>
        <p:nvSpPr>
          <p:cNvPr id="3" name="Content Placeholder 2">
            <a:extLst>
              <a:ext uri="{FF2B5EF4-FFF2-40B4-BE49-F238E27FC236}">
                <a16:creationId xmlns:a16="http://schemas.microsoft.com/office/drawing/2014/main" id="{86FE7992-5B93-2EE6-D431-45C2C26C4270}"/>
              </a:ext>
            </a:extLst>
          </p:cNvPr>
          <p:cNvSpPr>
            <a:spLocks noGrp="1"/>
          </p:cNvSpPr>
          <p:nvPr>
            <p:ph idx="1"/>
          </p:nvPr>
        </p:nvSpPr>
        <p:spPr/>
        <p:txBody>
          <a:bodyPr/>
          <a:lstStyle/>
          <a:p>
            <a:r>
              <a:rPr lang="en-US" dirty="0"/>
              <a:t>Electricity is provided in two forms</a:t>
            </a:r>
          </a:p>
          <a:p>
            <a:pPr lvl="1"/>
            <a:r>
              <a:rPr lang="en-US" dirty="0"/>
              <a:t>AC</a:t>
            </a:r>
          </a:p>
          <a:p>
            <a:pPr lvl="1"/>
            <a:r>
              <a:rPr lang="en-US" dirty="0"/>
              <a:t>DC</a:t>
            </a:r>
          </a:p>
          <a:p>
            <a:endParaRPr lang="en-US" dirty="0"/>
          </a:p>
          <a:p>
            <a:r>
              <a:rPr lang="en-US" dirty="0"/>
              <a:t>Batteries provide DC</a:t>
            </a:r>
          </a:p>
        </p:txBody>
      </p:sp>
      <p:pic>
        <p:nvPicPr>
          <p:cNvPr id="3078" name="Picture 6" descr="Difference DC power and AC power| Tech | Matsusada Precision">
            <a:extLst>
              <a:ext uri="{FF2B5EF4-FFF2-40B4-BE49-F238E27FC236}">
                <a16:creationId xmlns:a16="http://schemas.microsoft.com/office/drawing/2014/main" id="{92C3E3DB-3EC5-5556-93D4-E4A14F668D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6006" y="2334638"/>
            <a:ext cx="6256589" cy="2606912"/>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9D2C66FD-00B2-0E2F-BD74-836E373B847A}"/>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24358157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B291A-13DF-8F26-92CC-DB44176E4F5B}"/>
              </a:ext>
            </a:extLst>
          </p:cNvPr>
          <p:cNvSpPr>
            <a:spLocks noGrp="1"/>
          </p:cNvSpPr>
          <p:nvPr>
            <p:ph type="title"/>
          </p:nvPr>
        </p:nvSpPr>
        <p:spPr/>
        <p:txBody>
          <a:bodyPr/>
          <a:lstStyle/>
          <a:p>
            <a:r>
              <a:rPr lang="en-US" dirty="0"/>
              <a:t>Schematics/diagrams</a:t>
            </a:r>
          </a:p>
        </p:txBody>
      </p:sp>
      <p:pic>
        <p:nvPicPr>
          <p:cNvPr id="2050" name="Picture 2" descr="Understanding the basics of electricity by thinking of it as water">
            <a:extLst>
              <a:ext uri="{FF2B5EF4-FFF2-40B4-BE49-F238E27FC236}">
                <a16:creationId xmlns:a16="http://schemas.microsoft.com/office/drawing/2014/main" id="{D41C7A4A-7162-FD46-66DB-55BD171C761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228144" y="1690688"/>
            <a:ext cx="7735711" cy="4351338"/>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E4B63783-F20F-39E2-CDD6-C47B0A2BB7AA}"/>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1568157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A8D27-D2D0-D415-5063-3714CF570A28}"/>
              </a:ext>
            </a:extLst>
          </p:cNvPr>
          <p:cNvSpPr>
            <a:spLocks noGrp="1"/>
          </p:cNvSpPr>
          <p:nvPr>
            <p:ph type="title"/>
          </p:nvPr>
        </p:nvSpPr>
        <p:spPr/>
        <p:txBody>
          <a:bodyPr/>
          <a:lstStyle/>
          <a:p>
            <a:r>
              <a:rPr lang="en-US" dirty="0"/>
              <a:t>Breadboards</a:t>
            </a:r>
          </a:p>
        </p:txBody>
      </p:sp>
      <p:sp>
        <p:nvSpPr>
          <p:cNvPr id="3" name="Content Placeholder 2">
            <a:extLst>
              <a:ext uri="{FF2B5EF4-FFF2-40B4-BE49-F238E27FC236}">
                <a16:creationId xmlns:a16="http://schemas.microsoft.com/office/drawing/2014/main" id="{E091EC95-199F-D9A0-7547-B5FA7427A747}"/>
              </a:ext>
            </a:extLst>
          </p:cNvPr>
          <p:cNvSpPr>
            <a:spLocks noGrp="1"/>
          </p:cNvSpPr>
          <p:nvPr>
            <p:ph idx="1"/>
          </p:nvPr>
        </p:nvSpPr>
        <p:spPr/>
        <p:txBody>
          <a:bodyPr>
            <a:normAutofit/>
          </a:bodyPr>
          <a:lstStyle/>
          <a:p>
            <a:r>
              <a:rPr lang="en-US" dirty="0"/>
              <a:t>Allows for solderless prototyping</a:t>
            </a:r>
          </a:p>
          <a:p>
            <a:r>
              <a:rPr lang="en-US" dirty="0"/>
              <a:t>Come in various lengths</a:t>
            </a:r>
          </a:p>
          <a:p>
            <a:r>
              <a:rPr lang="en-US" dirty="0"/>
              <a:t>Most can be linked together to</a:t>
            </a:r>
            <a:br>
              <a:rPr lang="en-US" dirty="0"/>
            </a:br>
            <a:r>
              <a:rPr lang="en-US" dirty="0"/>
              <a:t>	make more usable space</a:t>
            </a:r>
          </a:p>
          <a:p>
            <a:r>
              <a:rPr lang="en-US" dirty="0"/>
              <a:t>Handout: 1-to-1 breadboard protoboard </a:t>
            </a:r>
          </a:p>
          <a:p>
            <a:pPr lvl="1"/>
            <a:r>
              <a:rPr lang="en-US" dirty="0"/>
              <a:t>Alternatively examine the diagram on the right</a:t>
            </a:r>
          </a:p>
          <a:p>
            <a:pPr lvl="1"/>
            <a:r>
              <a:rPr lang="en-US" dirty="0"/>
              <a:t>Connected lines show what holes are connected</a:t>
            </a:r>
          </a:p>
          <a:p>
            <a:r>
              <a:rPr lang="en-US" dirty="0"/>
              <a:t>Supports most components</a:t>
            </a:r>
          </a:p>
          <a:p>
            <a:pPr lvl="1"/>
            <a:r>
              <a:rPr lang="en-US" dirty="0"/>
              <a:t>Gap in middle for Integrated Circuits (black boxes)</a:t>
            </a:r>
          </a:p>
        </p:txBody>
      </p:sp>
      <p:pic>
        <p:nvPicPr>
          <p:cNvPr id="4098" name="Picture 2" descr="How to use a breadboard">
            <a:extLst>
              <a:ext uri="{FF2B5EF4-FFF2-40B4-BE49-F238E27FC236}">
                <a16:creationId xmlns:a16="http://schemas.microsoft.com/office/drawing/2014/main" id="{4457279D-ED13-1C18-F0C1-0253C348CE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3022" y="3688646"/>
            <a:ext cx="3678573" cy="2275499"/>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C2EC04DC-4386-480C-DB43-AA357FD7E8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22595" y="259646"/>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3E406744-113F-1C55-B26C-9C9D4ABBBF0D}"/>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960717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DAF4E-DBBD-ADFF-E614-6BC09BDC3B72}"/>
              </a:ext>
            </a:extLst>
          </p:cNvPr>
          <p:cNvSpPr>
            <a:spLocks noGrp="1"/>
          </p:cNvSpPr>
          <p:nvPr>
            <p:ph type="title"/>
          </p:nvPr>
        </p:nvSpPr>
        <p:spPr/>
        <p:txBody>
          <a:bodyPr/>
          <a:lstStyle/>
          <a:p>
            <a:r>
              <a:rPr lang="en-US" dirty="0"/>
              <a:t>Resistors</a:t>
            </a:r>
          </a:p>
        </p:txBody>
      </p:sp>
      <p:sp>
        <p:nvSpPr>
          <p:cNvPr id="3" name="Content Placeholder 2">
            <a:extLst>
              <a:ext uri="{FF2B5EF4-FFF2-40B4-BE49-F238E27FC236}">
                <a16:creationId xmlns:a16="http://schemas.microsoft.com/office/drawing/2014/main" id="{93C1A2B7-2F00-6DE9-1B1F-89C597B6E320}"/>
              </a:ext>
            </a:extLst>
          </p:cNvPr>
          <p:cNvSpPr>
            <a:spLocks noGrp="1"/>
          </p:cNvSpPr>
          <p:nvPr>
            <p:ph idx="1"/>
          </p:nvPr>
        </p:nvSpPr>
        <p:spPr/>
        <p:txBody>
          <a:bodyPr>
            <a:normAutofit fontScale="85000" lnSpcReduction="20000"/>
          </a:bodyPr>
          <a:lstStyle/>
          <a:p>
            <a:r>
              <a:rPr lang="en-US" dirty="0"/>
              <a:t>Resist flow of current</a:t>
            </a:r>
          </a:p>
          <a:p>
            <a:endParaRPr lang="en-US" dirty="0"/>
          </a:p>
          <a:p>
            <a:r>
              <a:rPr lang="en-US" dirty="0"/>
              <a:t>Can be used to lower voltages </a:t>
            </a:r>
          </a:p>
          <a:p>
            <a:endParaRPr lang="en-US" dirty="0"/>
          </a:p>
          <a:p>
            <a:r>
              <a:rPr lang="en-US" dirty="0"/>
              <a:t>Can be used to lower current</a:t>
            </a:r>
          </a:p>
          <a:p>
            <a:endParaRPr lang="en-US" dirty="0"/>
          </a:p>
          <a:p>
            <a:r>
              <a:rPr lang="en-US" dirty="0"/>
              <a:t>Measured in Ohms</a:t>
            </a:r>
          </a:p>
          <a:p>
            <a:pPr lvl="1"/>
            <a:r>
              <a:rPr lang="en-US" dirty="0"/>
              <a:t>Color bands have meaning</a:t>
            </a:r>
          </a:p>
          <a:p>
            <a:pPr lvl="1"/>
            <a:r>
              <a:rPr lang="en-US" dirty="0"/>
              <a:t>Values aren’t logical (220? 470? Why not 200 or 500?)</a:t>
            </a:r>
          </a:p>
          <a:p>
            <a:pPr lvl="2"/>
            <a:r>
              <a:rPr lang="en-US" dirty="0"/>
              <a:t>Curiosity as a result of manufacturing</a:t>
            </a:r>
          </a:p>
          <a:p>
            <a:pPr lvl="2"/>
            <a:r>
              <a:rPr lang="en-US" dirty="0"/>
              <a:t>Tolerance ratings (1-20% of the target number)</a:t>
            </a:r>
          </a:p>
          <a:p>
            <a:pPr lvl="2"/>
            <a:endParaRPr lang="en-US" dirty="0"/>
          </a:p>
          <a:p>
            <a:r>
              <a:rPr lang="en-US" dirty="0"/>
              <a:t>Measuring with a multimeter</a:t>
            </a:r>
          </a:p>
          <a:p>
            <a:endParaRPr lang="en-US" dirty="0"/>
          </a:p>
        </p:txBody>
      </p:sp>
      <p:pic>
        <p:nvPicPr>
          <p:cNvPr id="6146" name="Picture 2" descr="Resistor - Wikipedia">
            <a:extLst>
              <a:ext uri="{FF2B5EF4-FFF2-40B4-BE49-F238E27FC236}">
                <a16:creationId xmlns:a16="http://schemas.microsoft.com/office/drawing/2014/main" id="{F4B0D76A-4079-1230-8024-ED9540DCB4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09084" y="365125"/>
            <a:ext cx="3045936" cy="435133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Getting Started with Resistors - Circuit Cellar">
            <a:extLst>
              <a:ext uri="{FF2B5EF4-FFF2-40B4-BE49-F238E27FC236}">
                <a16:creationId xmlns:a16="http://schemas.microsoft.com/office/drawing/2014/main" id="{7AA26555-01C0-2834-2F20-0F6E36DD75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93564" y="4325700"/>
            <a:ext cx="2200275" cy="2238375"/>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CCDDC253-E084-BFE1-DB84-D226AB9AC4BE}"/>
              </a:ext>
            </a:extLst>
          </p:cNvPr>
          <p:cNvSpPr>
            <a:spLocks noGrp="1"/>
          </p:cNvSpPr>
          <p:nvPr>
            <p:ph type="ftr" sz="quarter" idx="11"/>
          </p:nvPr>
        </p:nvSpPr>
        <p:spPr/>
        <p:txBody>
          <a:bodyPr/>
          <a:lstStyle/>
          <a:p>
            <a:r>
              <a:rPr lang="en-US"/>
              <a:t>https://tinyurl.com/3xmw9jmh</a:t>
            </a:r>
          </a:p>
        </p:txBody>
      </p:sp>
    </p:spTree>
    <p:extLst>
      <p:ext uri="{BB962C8B-B14F-4D97-AF65-F5344CB8AC3E}">
        <p14:creationId xmlns:p14="http://schemas.microsoft.com/office/powerpoint/2010/main" val="22660028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8621</TotalTime>
  <Words>3591</Words>
  <Application>Microsoft Office PowerPoint</Application>
  <PresentationFormat>Widescreen</PresentationFormat>
  <Paragraphs>413</Paragraphs>
  <Slides>39</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Calibri Light</vt:lpstr>
      <vt:lpstr>Google Sans</vt:lpstr>
      <vt:lpstr>Roboto</vt:lpstr>
      <vt:lpstr>Office Theme</vt:lpstr>
      <vt:lpstr>Intro to electronics</vt:lpstr>
      <vt:lpstr>Safety</vt:lpstr>
      <vt:lpstr>What you’ll learn</vt:lpstr>
      <vt:lpstr>Note on components</vt:lpstr>
      <vt:lpstr>What is electricity?</vt:lpstr>
      <vt:lpstr>AC/DC</vt:lpstr>
      <vt:lpstr>Schematics/diagrams</vt:lpstr>
      <vt:lpstr>Breadboards</vt:lpstr>
      <vt:lpstr>Resistors</vt:lpstr>
      <vt:lpstr>Light Emitting Diodes (LEDs)</vt:lpstr>
      <vt:lpstr>Serial.print('Hello, world!')</vt:lpstr>
      <vt:lpstr>Buttons and switches galore!</vt:lpstr>
      <vt:lpstr>Capacitors</vt:lpstr>
      <vt:lpstr>Fade out, part 1</vt:lpstr>
      <vt:lpstr>Fade out, part 2</vt:lpstr>
      <vt:lpstr>Transistors</vt:lpstr>
      <vt:lpstr>Put your finger on it</vt:lpstr>
      <vt:lpstr>Pattern: Transistor as a switch</vt:lpstr>
      <vt:lpstr>Extra bits and bobs</vt:lpstr>
      <vt:lpstr>Further learning: websites</vt:lpstr>
      <vt:lpstr>Further learning: books</vt:lpstr>
      <vt:lpstr>Further learning: YouTube channels</vt:lpstr>
      <vt:lpstr>FAQs</vt:lpstr>
      <vt:lpstr>Intro to electronics</vt:lpstr>
      <vt:lpstr>#include library: theory</vt:lpstr>
      <vt:lpstr>#include library: project</vt:lpstr>
      <vt:lpstr>#include library: retrospect</vt:lpstr>
      <vt:lpstr>Pattern: voltage divider</vt:lpstr>
      <vt:lpstr>Come on make some noise!</vt:lpstr>
      <vt:lpstr>A little bit of physics never hurt anyone</vt:lpstr>
      <vt:lpstr>Exercise for better tone</vt:lpstr>
      <vt:lpstr>Arduino</vt:lpstr>
      <vt:lpstr>Setting up Arduino</vt:lpstr>
      <vt:lpstr>Blink, hardware</vt:lpstr>
      <vt:lpstr>Blink, software</vt:lpstr>
      <vt:lpstr>Fade</vt:lpstr>
      <vt:lpstr>Getting input, hardware</vt:lpstr>
      <vt:lpstr>Getting input, software</vt:lpstr>
      <vt:lpstr>Extra projects/tasks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electronics</dc:title>
  <dc:creator>Damon Stamper</dc:creator>
  <cp:lastModifiedBy>Damon Stamper</cp:lastModifiedBy>
  <cp:revision>125</cp:revision>
  <dcterms:created xsi:type="dcterms:W3CDTF">2023-01-02T05:31:06Z</dcterms:created>
  <dcterms:modified xsi:type="dcterms:W3CDTF">2023-01-08T05:12:54Z</dcterms:modified>
</cp:coreProperties>
</file>

<file path=docProps/thumbnail.jpeg>
</file>